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notesSlides/notesSlide1.xml" ContentType="application/vnd.openxmlformats-officedocument.presentationml.notesSl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theme/themeOverride10.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60" r:id="rId4"/>
    <p:sldId id="261" r:id="rId5"/>
    <p:sldId id="266" r:id="rId6"/>
    <p:sldId id="284" r:id="rId7"/>
    <p:sldId id="286" r:id="rId8"/>
    <p:sldId id="288" r:id="rId9"/>
    <p:sldId id="285" r:id="rId10"/>
    <p:sldId id="289" r:id="rId11"/>
    <p:sldId id="274" r:id="rId12"/>
    <p:sldId id="275" r:id="rId13"/>
    <p:sldId id="280" r:id="rId14"/>
    <p:sldId id="281" r:id="rId15"/>
    <p:sldId id="282" r:id="rId16"/>
    <p:sldId id="277" r:id="rId17"/>
    <p:sldId id="278" r:id="rId18"/>
    <p:sldId id="279" r:id="rId19"/>
    <p:sldId id="283" r:id="rId20"/>
    <p:sldId id="272" r:id="rId2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DDC82ED-F41F-4980-BB1B-AF66456A03E0}" type="doc">
      <dgm:prSet loTypeId="urn:microsoft.com/office/officeart/2005/8/layout/pyramid1" loCatId="pyramid" qsTypeId="urn:microsoft.com/office/officeart/2005/8/quickstyle/simple1" qsCatId="simple" csTypeId="urn:microsoft.com/office/officeart/2005/8/colors/accent1_2" csCatId="accent1" phldr="1"/>
      <dgm:spPr/>
    </dgm:pt>
    <dgm:pt modelId="{4C519E8E-05D5-4E79-94A2-086E8454F906}">
      <dgm:prSet phldrT="[文本]"/>
      <dgm:spPr>
        <a:solidFill>
          <a:srgbClr val="FF0000"/>
        </a:solidFill>
      </dgm:spPr>
      <dgm:t>
        <a:bodyPr/>
        <a:lstStyle/>
        <a:p>
          <a:pPr>
            <a:lnSpc>
              <a:spcPct val="120000"/>
            </a:lnSpc>
            <a:spcBef>
              <a:spcPts val="0"/>
            </a:spcBef>
            <a:spcAft>
              <a:spcPts val="0"/>
            </a:spcAft>
          </a:pPr>
          <a:r>
            <a:rPr lang="zh-CN" altLang="en-US" dirty="0">
              <a:latin typeface="Arial" panose="020B0604020202020204" pitchFamily="34" charset="0"/>
              <a:ea typeface="Microsoft YaHei" panose="020B0503020204020204" pitchFamily="34" charset="-122"/>
              <a:sym typeface="Arial" panose="020B0604020202020204" pitchFamily="34" charset="0"/>
            </a:rPr>
            <a:t>市红会</a:t>
          </a:r>
        </a:p>
      </dgm:t>
    </dgm:pt>
    <dgm:pt modelId="{0495DA76-71F9-4624-9D31-B1B39C54B4DD}" type="parTrans" cxnId="{1D29A513-C294-4112-A918-80CDAAE3DA43}">
      <dgm:prSet/>
      <dgm:spPr/>
      <dgm:t>
        <a:bodyPr/>
        <a:lstStyle/>
        <a:p>
          <a:endParaRPr lang="zh-CN" altLang="en-US"/>
        </a:p>
      </dgm:t>
    </dgm:pt>
    <dgm:pt modelId="{48066135-2208-49BD-B9DF-40D99E5C7670}" type="sibTrans" cxnId="{1D29A513-C294-4112-A918-80CDAAE3DA43}">
      <dgm:prSet/>
      <dgm:spPr/>
      <dgm:t>
        <a:bodyPr/>
        <a:lstStyle/>
        <a:p>
          <a:endParaRPr lang="zh-CN" altLang="en-US"/>
        </a:p>
      </dgm:t>
    </dgm:pt>
    <dgm:pt modelId="{758CD3C8-9F32-45AE-8715-87EECA306AAA}">
      <dgm:prSet phldrT="[文本]"/>
      <dgm:spPr>
        <a:solidFill>
          <a:srgbClr val="92D050"/>
        </a:solidFill>
      </dgm:spPr>
      <dgm:t>
        <a:bodyPr/>
        <a:lstStyle/>
        <a:p>
          <a:pPr>
            <a:lnSpc>
              <a:spcPct val="120000"/>
            </a:lnSpc>
            <a:spcBef>
              <a:spcPts val="0"/>
            </a:spcBef>
            <a:spcAft>
              <a:spcPts val="0"/>
            </a:spcAft>
          </a:pPr>
          <a:r>
            <a:rPr lang="zh-CN" altLang="en-US" dirty="0">
              <a:latin typeface="Arial" panose="020B0604020202020204" pitchFamily="34" charset="0"/>
              <a:ea typeface="Microsoft YaHei" panose="020B0503020204020204" pitchFamily="34" charset="-122"/>
              <a:sym typeface="Arial" panose="020B0604020202020204" pitchFamily="34" charset="0"/>
            </a:rPr>
            <a:t>高校红会</a:t>
          </a:r>
        </a:p>
      </dgm:t>
    </dgm:pt>
    <dgm:pt modelId="{663CDC8C-F417-48CC-981B-2EEC163F0CDF}" type="parTrans" cxnId="{D78731D1-48C9-4527-ADB1-78519CF4678C}">
      <dgm:prSet/>
      <dgm:spPr/>
      <dgm:t>
        <a:bodyPr/>
        <a:lstStyle/>
        <a:p>
          <a:endParaRPr lang="zh-CN" altLang="en-US"/>
        </a:p>
      </dgm:t>
    </dgm:pt>
    <dgm:pt modelId="{D49B7E3C-FF39-4E2D-A853-1C1B9146056C}" type="sibTrans" cxnId="{D78731D1-48C9-4527-ADB1-78519CF4678C}">
      <dgm:prSet/>
      <dgm:spPr/>
      <dgm:t>
        <a:bodyPr/>
        <a:lstStyle/>
        <a:p>
          <a:endParaRPr lang="zh-CN" altLang="en-US"/>
        </a:p>
      </dgm:t>
    </dgm:pt>
    <dgm:pt modelId="{A7D578CD-32D5-48A0-978C-324167FC3D3A}">
      <dgm:prSet phldrT="[文本]"/>
      <dgm:spPr>
        <a:solidFill>
          <a:srgbClr val="FFC000"/>
        </a:solidFill>
      </dgm:spPr>
      <dgm:t>
        <a:bodyPr/>
        <a:lstStyle/>
        <a:p>
          <a:pPr>
            <a:lnSpc>
              <a:spcPct val="120000"/>
            </a:lnSpc>
            <a:spcBef>
              <a:spcPts val="0"/>
            </a:spcBef>
            <a:spcAft>
              <a:spcPts val="0"/>
            </a:spcAft>
          </a:pPr>
          <a:r>
            <a:rPr lang="zh-CN" altLang="en-US" dirty="0">
              <a:latin typeface="Arial" panose="020B0604020202020204" pitchFamily="34" charset="0"/>
              <a:ea typeface="Microsoft YaHei" panose="020B0503020204020204" pitchFamily="34" charset="-122"/>
              <a:sym typeface="Arial" panose="020B0604020202020204" pitchFamily="34" charset="0"/>
            </a:rPr>
            <a:t>院系红会</a:t>
          </a:r>
        </a:p>
      </dgm:t>
    </dgm:pt>
    <dgm:pt modelId="{9E742AEF-75D6-4FB5-9DFB-A7FE5D63ADF6}" type="parTrans" cxnId="{69D71879-3F3B-41A0-97DA-2759E172747E}">
      <dgm:prSet/>
      <dgm:spPr/>
      <dgm:t>
        <a:bodyPr/>
        <a:lstStyle/>
        <a:p>
          <a:endParaRPr lang="zh-CN" altLang="en-US"/>
        </a:p>
      </dgm:t>
    </dgm:pt>
    <dgm:pt modelId="{E173E328-A360-4842-B25E-8AF7444577A6}" type="sibTrans" cxnId="{69D71879-3F3B-41A0-97DA-2759E172747E}">
      <dgm:prSet/>
      <dgm:spPr/>
      <dgm:t>
        <a:bodyPr/>
        <a:lstStyle/>
        <a:p>
          <a:endParaRPr lang="zh-CN" altLang="en-US"/>
        </a:p>
      </dgm:t>
    </dgm:pt>
    <dgm:pt modelId="{4E501E3A-9032-4F6A-AAC6-08E256714D49}" type="pres">
      <dgm:prSet presAssocID="{2DDC82ED-F41F-4980-BB1B-AF66456A03E0}" presName="Name0" presStyleCnt="0">
        <dgm:presLayoutVars>
          <dgm:dir/>
          <dgm:animLvl val="lvl"/>
          <dgm:resizeHandles val="exact"/>
        </dgm:presLayoutVars>
      </dgm:prSet>
      <dgm:spPr/>
    </dgm:pt>
    <dgm:pt modelId="{285FD62C-5FC8-41BD-AD57-0827F139A1C3}" type="pres">
      <dgm:prSet presAssocID="{4C519E8E-05D5-4E79-94A2-086E8454F906}" presName="Name8" presStyleCnt="0"/>
      <dgm:spPr/>
    </dgm:pt>
    <dgm:pt modelId="{23F5634F-BD45-44B2-90C1-96D726679479}" type="pres">
      <dgm:prSet presAssocID="{4C519E8E-05D5-4E79-94A2-086E8454F906}" presName="level" presStyleLbl="node1" presStyleIdx="0" presStyleCnt="3">
        <dgm:presLayoutVars>
          <dgm:chMax val="1"/>
          <dgm:bulletEnabled val="1"/>
        </dgm:presLayoutVars>
      </dgm:prSet>
      <dgm:spPr/>
    </dgm:pt>
    <dgm:pt modelId="{858ACA0C-036A-4A0B-93E8-22EB568E41DE}" type="pres">
      <dgm:prSet presAssocID="{4C519E8E-05D5-4E79-94A2-086E8454F906}" presName="levelTx" presStyleLbl="revTx" presStyleIdx="0" presStyleCnt="0">
        <dgm:presLayoutVars>
          <dgm:chMax val="1"/>
          <dgm:bulletEnabled val="1"/>
        </dgm:presLayoutVars>
      </dgm:prSet>
      <dgm:spPr/>
    </dgm:pt>
    <dgm:pt modelId="{79864ADF-5B0B-4555-82DA-DC99B01689ED}" type="pres">
      <dgm:prSet presAssocID="{758CD3C8-9F32-45AE-8715-87EECA306AAA}" presName="Name8" presStyleCnt="0"/>
      <dgm:spPr/>
    </dgm:pt>
    <dgm:pt modelId="{FC19540E-8950-4B09-880C-9B3C4DAB2185}" type="pres">
      <dgm:prSet presAssocID="{758CD3C8-9F32-45AE-8715-87EECA306AAA}" presName="level" presStyleLbl="node1" presStyleIdx="1" presStyleCnt="3">
        <dgm:presLayoutVars>
          <dgm:chMax val="1"/>
          <dgm:bulletEnabled val="1"/>
        </dgm:presLayoutVars>
      </dgm:prSet>
      <dgm:spPr/>
    </dgm:pt>
    <dgm:pt modelId="{6F6B7D60-D572-4710-A8A2-66022CB59CB7}" type="pres">
      <dgm:prSet presAssocID="{758CD3C8-9F32-45AE-8715-87EECA306AAA}" presName="levelTx" presStyleLbl="revTx" presStyleIdx="0" presStyleCnt="0">
        <dgm:presLayoutVars>
          <dgm:chMax val="1"/>
          <dgm:bulletEnabled val="1"/>
        </dgm:presLayoutVars>
      </dgm:prSet>
      <dgm:spPr/>
    </dgm:pt>
    <dgm:pt modelId="{63A09D0B-AF9D-4566-A5C9-CD41DC6E5E0F}" type="pres">
      <dgm:prSet presAssocID="{A7D578CD-32D5-48A0-978C-324167FC3D3A}" presName="Name8" presStyleCnt="0"/>
      <dgm:spPr/>
    </dgm:pt>
    <dgm:pt modelId="{BD2ED6FA-FC85-45BD-96EA-478C9AE35DE7}" type="pres">
      <dgm:prSet presAssocID="{A7D578CD-32D5-48A0-978C-324167FC3D3A}" presName="level" presStyleLbl="node1" presStyleIdx="2" presStyleCnt="3" custLinFactNeighborX="-11582" custLinFactNeighborY="1551">
        <dgm:presLayoutVars>
          <dgm:chMax val="1"/>
          <dgm:bulletEnabled val="1"/>
        </dgm:presLayoutVars>
      </dgm:prSet>
      <dgm:spPr/>
    </dgm:pt>
    <dgm:pt modelId="{2EF84253-4F29-4037-99FE-AEDC112BCEF9}" type="pres">
      <dgm:prSet presAssocID="{A7D578CD-32D5-48A0-978C-324167FC3D3A}" presName="levelTx" presStyleLbl="revTx" presStyleIdx="0" presStyleCnt="0">
        <dgm:presLayoutVars>
          <dgm:chMax val="1"/>
          <dgm:bulletEnabled val="1"/>
        </dgm:presLayoutVars>
      </dgm:prSet>
      <dgm:spPr/>
    </dgm:pt>
  </dgm:ptLst>
  <dgm:cxnLst>
    <dgm:cxn modelId="{1D29A513-C294-4112-A918-80CDAAE3DA43}" srcId="{2DDC82ED-F41F-4980-BB1B-AF66456A03E0}" destId="{4C519E8E-05D5-4E79-94A2-086E8454F906}" srcOrd="0" destOrd="0" parTransId="{0495DA76-71F9-4624-9D31-B1B39C54B4DD}" sibTransId="{48066135-2208-49BD-B9DF-40D99E5C7670}"/>
    <dgm:cxn modelId="{69D71879-3F3B-41A0-97DA-2759E172747E}" srcId="{2DDC82ED-F41F-4980-BB1B-AF66456A03E0}" destId="{A7D578CD-32D5-48A0-978C-324167FC3D3A}" srcOrd="2" destOrd="0" parTransId="{9E742AEF-75D6-4FB5-9DFB-A7FE5D63ADF6}" sibTransId="{E173E328-A360-4842-B25E-8AF7444577A6}"/>
    <dgm:cxn modelId="{39B0C482-8218-4F07-8327-56E39B7C5B01}" type="presOf" srcId="{758CD3C8-9F32-45AE-8715-87EECA306AAA}" destId="{6F6B7D60-D572-4710-A8A2-66022CB59CB7}" srcOrd="1" destOrd="0" presId="urn:microsoft.com/office/officeart/2005/8/layout/pyramid1"/>
    <dgm:cxn modelId="{12A4B6A8-403B-4190-A2F8-49F8F9EA98AB}" type="presOf" srcId="{4C519E8E-05D5-4E79-94A2-086E8454F906}" destId="{23F5634F-BD45-44B2-90C1-96D726679479}" srcOrd="0" destOrd="0" presId="urn:microsoft.com/office/officeart/2005/8/layout/pyramid1"/>
    <dgm:cxn modelId="{D78731D1-48C9-4527-ADB1-78519CF4678C}" srcId="{2DDC82ED-F41F-4980-BB1B-AF66456A03E0}" destId="{758CD3C8-9F32-45AE-8715-87EECA306AAA}" srcOrd="1" destOrd="0" parTransId="{663CDC8C-F417-48CC-981B-2EEC163F0CDF}" sibTransId="{D49B7E3C-FF39-4E2D-A853-1C1B9146056C}"/>
    <dgm:cxn modelId="{85C317D7-CE7A-4347-A138-EAF34DA95616}" type="presOf" srcId="{4C519E8E-05D5-4E79-94A2-086E8454F906}" destId="{858ACA0C-036A-4A0B-93E8-22EB568E41DE}" srcOrd="1" destOrd="0" presId="urn:microsoft.com/office/officeart/2005/8/layout/pyramid1"/>
    <dgm:cxn modelId="{5B92D9DC-A558-421B-9E46-D5D409546241}" type="presOf" srcId="{758CD3C8-9F32-45AE-8715-87EECA306AAA}" destId="{FC19540E-8950-4B09-880C-9B3C4DAB2185}" srcOrd="0" destOrd="0" presId="urn:microsoft.com/office/officeart/2005/8/layout/pyramid1"/>
    <dgm:cxn modelId="{5F2457DE-5E03-4D4C-9C0F-E69003995E68}" type="presOf" srcId="{2DDC82ED-F41F-4980-BB1B-AF66456A03E0}" destId="{4E501E3A-9032-4F6A-AAC6-08E256714D49}" srcOrd="0" destOrd="0" presId="urn:microsoft.com/office/officeart/2005/8/layout/pyramid1"/>
    <dgm:cxn modelId="{FAF108E2-3D61-446D-9860-DB55F8FA957B}" type="presOf" srcId="{A7D578CD-32D5-48A0-978C-324167FC3D3A}" destId="{BD2ED6FA-FC85-45BD-96EA-478C9AE35DE7}" srcOrd="0" destOrd="0" presId="urn:microsoft.com/office/officeart/2005/8/layout/pyramid1"/>
    <dgm:cxn modelId="{202F5CF5-CEDE-40FE-857D-09253A0FE9D5}" type="presOf" srcId="{A7D578CD-32D5-48A0-978C-324167FC3D3A}" destId="{2EF84253-4F29-4037-99FE-AEDC112BCEF9}" srcOrd="1" destOrd="0" presId="urn:microsoft.com/office/officeart/2005/8/layout/pyramid1"/>
    <dgm:cxn modelId="{83027DD7-3158-41B2-8B8B-11DFEF9C6BCB}" type="presParOf" srcId="{4E501E3A-9032-4F6A-AAC6-08E256714D49}" destId="{285FD62C-5FC8-41BD-AD57-0827F139A1C3}" srcOrd="0" destOrd="0" presId="urn:microsoft.com/office/officeart/2005/8/layout/pyramid1"/>
    <dgm:cxn modelId="{E1881423-1E7C-40BF-B244-21038A15BFAE}" type="presParOf" srcId="{285FD62C-5FC8-41BD-AD57-0827F139A1C3}" destId="{23F5634F-BD45-44B2-90C1-96D726679479}" srcOrd="0" destOrd="0" presId="urn:microsoft.com/office/officeart/2005/8/layout/pyramid1"/>
    <dgm:cxn modelId="{1A1D9DF6-EBB8-4686-82CF-E2D79DB7B8C5}" type="presParOf" srcId="{285FD62C-5FC8-41BD-AD57-0827F139A1C3}" destId="{858ACA0C-036A-4A0B-93E8-22EB568E41DE}" srcOrd="1" destOrd="0" presId="urn:microsoft.com/office/officeart/2005/8/layout/pyramid1"/>
    <dgm:cxn modelId="{3AA2478F-ECCF-48C4-B810-6553079E3FAC}" type="presParOf" srcId="{4E501E3A-9032-4F6A-AAC6-08E256714D49}" destId="{79864ADF-5B0B-4555-82DA-DC99B01689ED}" srcOrd="1" destOrd="0" presId="urn:microsoft.com/office/officeart/2005/8/layout/pyramid1"/>
    <dgm:cxn modelId="{23757FF3-4AB1-46BC-B5A6-0A96B80B78EF}" type="presParOf" srcId="{79864ADF-5B0B-4555-82DA-DC99B01689ED}" destId="{FC19540E-8950-4B09-880C-9B3C4DAB2185}" srcOrd="0" destOrd="0" presId="urn:microsoft.com/office/officeart/2005/8/layout/pyramid1"/>
    <dgm:cxn modelId="{F1BAB586-5A4D-4C88-AAA4-E0411FF3A712}" type="presParOf" srcId="{79864ADF-5B0B-4555-82DA-DC99B01689ED}" destId="{6F6B7D60-D572-4710-A8A2-66022CB59CB7}" srcOrd="1" destOrd="0" presId="urn:microsoft.com/office/officeart/2005/8/layout/pyramid1"/>
    <dgm:cxn modelId="{07B32965-4C88-45F1-AF18-1230A75E4B3D}" type="presParOf" srcId="{4E501E3A-9032-4F6A-AAC6-08E256714D49}" destId="{63A09D0B-AF9D-4566-A5C9-CD41DC6E5E0F}" srcOrd="2" destOrd="0" presId="urn:microsoft.com/office/officeart/2005/8/layout/pyramid1"/>
    <dgm:cxn modelId="{A5E0AB75-F61B-4BC6-AF93-093B005A0291}" type="presParOf" srcId="{63A09D0B-AF9D-4566-A5C9-CD41DC6E5E0F}" destId="{BD2ED6FA-FC85-45BD-96EA-478C9AE35DE7}" srcOrd="0" destOrd="0" presId="urn:microsoft.com/office/officeart/2005/8/layout/pyramid1"/>
    <dgm:cxn modelId="{3913118F-BE0A-4410-B70F-816BEA726D81}" type="presParOf" srcId="{63A09D0B-AF9D-4566-A5C9-CD41DC6E5E0F}" destId="{2EF84253-4F29-4037-99FE-AEDC112BCEF9}" srcOrd="1" destOrd="0" presId="urn:microsoft.com/office/officeart/2005/8/layout/pyramid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F5634F-BD45-44B2-90C1-96D726679479}">
      <dsp:nvSpPr>
        <dsp:cNvPr id="0" name=""/>
        <dsp:cNvSpPr/>
      </dsp:nvSpPr>
      <dsp:spPr>
        <a:xfrm>
          <a:off x="1811108" y="0"/>
          <a:ext cx="1811108" cy="1668523"/>
        </a:xfrm>
        <a:prstGeom prst="trapezoid">
          <a:avLst>
            <a:gd name="adj" fmla="val 54273"/>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55880" rIns="55880" bIns="55880" numCol="1" spcCol="1270" anchor="ctr" anchorCtr="0">
          <a:noAutofit/>
        </a:bodyPr>
        <a:lstStyle/>
        <a:p>
          <a:pPr marL="0" lvl="0" indent="0" algn="ctr" defTabSz="1955800">
            <a:lnSpc>
              <a:spcPct val="120000"/>
            </a:lnSpc>
            <a:spcBef>
              <a:spcPct val="0"/>
            </a:spcBef>
            <a:spcAft>
              <a:spcPts val="0"/>
            </a:spcAft>
            <a:buNone/>
          </a:pPr>
          <a:r>
            <a:rPr lang="zh-CN" altLang="en-US" sz="4400" kern="1200" dirty="0">
              <a:latin typeface="Arial" panose="020B0604020202020204" pitchFamily="34" charset="0"/>
              <a:ea typeface="Microsoft YaHei" panose="020B0503020204020204" pitchFamily="34" charset="-122"/>
              <a:sym typeface="Arial" panose="020B0604020202020204" pitchFamily="34" charset="0"/>
            </a:rPr>
            <a:t>市红会</a:t>
          </a:r>
        </a:p>
      </dsp:txBody>
      <dsp:txXfrm>
        <a:off x="1811108" y="0"/>
        <a:ext cx="1811108" cy="1668523"/>
      </dsp:txXfrm>
    </dsp:sp>
    <dsp:sp modelId="{FC19540E-8950-4B09-880C-9B3C4DAB2185}">
      <dsp:nvSpPr>
        <dsp:cNvPr id="0" name=""/>
        <dsp:cNvSpPr/>
      </dsp:nvSpPr>
      <dsp:spPr>
        <a:xfrm>
          <a:off x="905554" y="1668523"/>
          <a:ext cx="3622216" cy="1668523"/>
        </a:xfrm>
        <a:prstGeom prst="trapezoid">
          <a:avLst>
            <a:gd name="adj" fmla="val 54273"/>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55880" rIns="55880" bIns="55880" numCol="1" spcCol="1270" anchor="ctr" anchorCtr="0">
          <a:noAutofit/>
        </a:bodyPr>
        <a:lstStyle/>
        <a:p>
          <a:pPr marL="0" lvl="0" indent="0" algn="ctr" defTabSz="1955800">
            <a:lnSpc>
              <a:spcPct val="120000"/>
            </a:lnSpc>
            <a:spcBef>
              <a:spcPct val="0"/>
            </a:spcBef>
            <a:spcAft>
              <a:spcPts val="0"/>
            </a:spcAft>
            <a:buNone/>
          </a:pPr>
          <a:r>
            <a:rPr lang="zh-CN" altLang="en-US" sz="4400" kern="1200" dirty="0">
              <a:latin typeface="Arial" panose="020B0604020202020204" pitchFamily="34" charset="0"/>
              <a:ea typeface="Microsoft YaHei" panose="020B0503020204020204" pitchFamily="34" charset="-122"/>
              <a:sym typeface="Arial" panose="020B0604020202020204" pitchFamily="34" charset="0"/>
            </a:rPr>
            <a:t>高校红会</a:t>
          </a:r>
        </a:p>
      </dsp:txBody>
      <dsp:txXfrm>
        <a:off x="1539442" y="1668523"/>
        <a:ext cx="2354440" cy="1668523"/>
      </dsp:txXfrm>
    </dsp:sp>
    <dsp:sp modelId="{BD2ED6FA-FC85-45BD-96EA-478C9AE35DE7}">
      <dsp:nvSpPr>
        <dsp:cNvPr id="0" name=""/>
        <dsp:cNvSpPr/>
      </dsp:nvSpPr>
      <dsp:spPr>
        <a:xfrm>
          <a:off x="0" y="3337046"/>
          <a:ext cx="5433325" cy="1668523"/>
        </a:xfrm>
        <a:prstGeom prst="trapezoid">
          <a:avLst>
            <a:gd name="adj" fmla="val 54273"/>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55880" rIns="55880" bIns="55880" numCol="1" spcCol="1270" anchor="ctr" anchorCtr="0">
          <a:noAutofit/>
        </a:bodyPr>
        <a:lstStyle/>
        <a:p>
          <a:pPr marL="0" lvl="0" indent="0" algn="ctr" defTabSz="1955800">
            <a:lnSpc>
              <a:spcPct val="120000"/>
            </a:lnSpc>
            <a:spcBef>
              <a:spcPct val="0"/>
            </a:spcBef>
            <a:spcAft>
              <a:spcPts val="0"/>
            </a:spcAft>
            <a:buNone/>
          </a:pPr>
          <a:r>
            <a:rPr lang="zh-CN" altLang="en-US" sz="4400" kern="1200" dirty="0">
              <a:latin typeface="Arial" panose="020B0604020202020204" pitchFamily="34" charset="0"/>
              <a:ea typeface="Microsoft YaHei" panose="020B0503020204020204" pitchFamily="34" charset="-122"/>
              <a:sym typeface="Arial" panose="020B0604020202020204" pitchFamily="34" charset="0"/>
            </a:rPr>
            <a:t>院系红会</a:t>
          </a:r>
        </a:p>
      </dsp:txBody>
      <dsp:txXfrm>
        <a:off x="950831" y="3337046"/>
        <a:ext cx="3531661" cy="1668523"/>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EAC545-6162-46BC-8B2C-A5416B5A8E5B}" type="datetimeFigureOut">
              <a:rPr lang="zh-CN" altLang="en-US" smtClean="0"/>
              <a:t>2022/9/9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F2706F-13A6-4E53-BA18-6B75755F694C}" type="slidenum">
              <a:rPr lang="zh-CN" altLang="en-US" smtClean="0"/>
              <a:t>‹#›</a:t>
            </a:fld>
            <a:endParaRPr lang="zh-CN" altLang="en-US"/>
          </a:p>
        </p:txBody>
      </p:sp>
    </p:spTree>
    <p:extLst>
      <p:ext uri="{BB962C8B-B14F-4D97-AF65-F5344CB8AC3E}">
        <p14:creationId xmlns:p14="http://schemas.microsoft.com/office/powerpoint/2010/main" val="20462265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4F2706F-13A6-4E53-BA18-6B75755F694C}" type="slidenum">
              <a:rPr lang="zh-CN" altLang="en-US" smtClean="0"/>
              <a:t>2</a:t>
            </a:fld>
            <a:endParaRPr lang="zh-CN" altLang="en-US"/>
          </a:p>
        </p:txBody>
      </p:sp>
    </p:spTree>
    <p:extLst>
      <p:ext uri="{BB962C8B-B14F-4D97-AF65-F5344CB8AC3E}">
        <p14:creationId xmlns:p14="http://schemas.microsoft.com/office/powerpoint/2010/main" val="29254839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C65F6648-BCB2-4060-A40F-6D043D9C858B}" type="datetimeFigureOut">
              <a:rPr lang="zh-CN" altLang="en-US" smtClean="0"/>
              <a:t>2022/9/9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2BDF158-6E89-4A9C-96EF-FE6F4AA4B026}" type="slidenum">
              <a:rPr lang="zh-CN" altLang="en-US" smtClean="0"/>
              <a:t>‹#›</a:t>
            </a:fld>
            <a:endParaRPr lang="zh-CN" altLang="en-US"/>
          </a:p>
        </p:txBody>
      </p:sp>
    </p:spTree>
    <p:extLst>
      <p:ext uri="{BB962C8B-B14F-4D97-AF65-F5344CB8AC3E}">
        <p14:creationId xmlns:p14="http://schemas.microsoft.com/office/powerpoint/2010/main" val="40853456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65F6648-BCB2-4060-A40F-6D043D9C858B}" type="datetimeFigureOut">
              <a:rPr lang="zh-CN" altLang="en-US" smtClean="0"/>
              <a:t>2022/9/9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2BDF158-6E89-4A9C-96EF-FE6F4AA4B026}" type="slidenum">
              <a:rPr lang="zh-CN" altLang="en-US" smtClean="0"/>
              <a:t>‹#›</a:t>
            </a:fld>
            <a:endParaRPr lang="zh-CN" altLang="en-US"/>
          </a:p>
        </p:txBody>
      </p:sp>
    </p:spTree>
    <p:extLst>
      <p:ext uri="{BB962C8B-B14F-4D97-AF65-F5344CB8AC3E}">
        <p14:creationId xmlns:p14="http://schemas.microsoft.com/office/powerpoint/2010/main" val="3392256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C65F6648-BCB2-4060-A40F-6D043D9C858B}" type="datetimeFigureOut">
              <a:rPr lang="zh-CN" altLang="en-US" smtClean="0"/>
              <a:t>2022/9/9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2BDF158-6E89-4A9C-96EF-FE6F4AA4B026}" type="slidenum">
              <a:rPr lang="zh-CN" altLang="en-US" smtClean="0"/>
              <a:t>‹#›</a:t>
            </a:fld>
            <a:endParaRPr lang="zh-CN" altLang="en-US"/>
          </a:p>
        </p:txBody>
      </p:sp>
    </p:spTree>
    <p:extLst>
      <p:ext uri="{BB962C8B-B14F-4D97-AF65-F5344CB8AC3E}">
        <p14:creationId xmlns:p14="http://schemas.microsoft.com/office/powerpoint/2010/main" val="37456386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C65F6648-BCB2-4060-A40F-6D043D9C858B}" type="datetimeFigureOut">
              <a:rPr lang="zh-CN" altLang="en-US" smtClean="0"/>
              <a:t>2022/9/9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2BDF158-6E89-4A9C-96EF-FE6F4AA4B026}" type="slidenum">
              <a:rPr lang="zh-CN" altLang="en-US" smtClean="0"/>
              <a:t>‹#›</a:t>
            </a:fld>
            <a:endParaRPr lang="zh-CN" altLang="en-US"/>
          </a:p>
        </p:txBody>
      </p:sp>
    </p:spTree>
    <p:extLst>
      <p:ext uri="{BB962C8B-B14F-4D97-AF65-F5344CB8AC3E}">
        <p14:creationId xmlns:p14="http://schemas.microsoft.com/office/powerpoint/2010/main" val="21966821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C65F6648-BCB2-4060-A40F-6D043D9C858B}" type="datetimeFigureOut">
              <a:rPr lang="zh-CN" altLang="en-US" smtClean="0"/>
              <a:t>2022/9/9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2BDF158-6E89-4A9C-96EF-FE6F4AA4B026}" type="slidenum">
              <a:rPr lang="zh-CN" altLang="en-US" smtClean="0"/>
              <a:t>‹#›</a:t>
            </a:fld>
            <a:endParaRPr lang="zh-CN" altLang="en-US"/>
          </a:p>
        </p:txBody>
      </p:sp>
    </p:spTree>
    <p:extLst>
      <p:ext uri="{BB962C8B-B14F-4D97-AF65-F5344CB8AC3E}">
        <p14:creationId xmlns:p14="http://schemas.microsoft.com/office/powerpoint/2010/main" val="18580406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C65F6648-BCB2-4060-A40F-6D043D9C858B}" type="datetimeFigureOut">
              <a:rPr lang="zh-CN" altLang="en-US" smtClean="0"/>
              <a:t>2022/9/9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2BDF158-6E89-4A9C-96EF-FE6F4AA4B026}" type="slidenum">
              <a:rPr lang="zh-CN" altLang="en-US" smtClean="0"/>
              <a:t>‹#›</a:t>
            </a:fld>
            <a:endParaRPr lang="zh-CN" altLang="en-US"/>
          </a:p>
        </p:txBody>
      </p:sp>
    </p:spTree>
    <p:extLst>
      <p:ext uri="{BB962C8B-B14F-4D97-AF65-F5344CB8AC3E}">
        <p14:creationId xmlns:p14="http://schemas.microsoft.com/office/powerpoint/2010/main" val="19279291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65F6648-BCB2-4060-A40F-6D043D9C858B}" type="datetimeFigureOut">
              <a:rPr lang="zh-CN" altLang="en-US" smtClean="0"/>
              <a:t>2022/9/9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2BDF158-6E89-4A9C-96EF-FE6F4AA4B026}" type="slidenum">
              <a:rPr lang="zh-CN" altLang="en-US" smtClean="0"/>
              <a:t>‹#›</a:t>
            </a:fld>
            <a:endParaRPr lang="zh-CN" altLang="en-US"/>
          </a:p>
        </p:txBody>
      </p:sp>
    </p:spTree>
    <p:extLst>
      <p:ext uri="{BB962C8B-B14F-4D97-AF65-F5344CB8AC3E}">
        <p14:creationId xmlns:p14="http://schemas.microsoft.com/office/powerpoint/2010/main" val="11399882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C65F6648-BCB2-4060-A40F-6D043D9C858B}" type="datetimeFigureOut">
              <a:rPr lang="zh-CN" altLang="en-US" smtClean="0"/>
              <a:t>2022/9/9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2BDF158-6E89-4A9C-96EF-FE6F4AA4B026}" type="slidenum">
              <a:rPr lang="zh-CN" altLang="en-US" smtClean="0"/>
              <a:t>‹#›</a:t>
            </a:fld>
            <a:endParaRPr lang="zh-CN" altLang="en-US"/>
          </a:p>
        </p:txBody>
      </p:sp>
    </p:spTree>
    <p:extLst>
      <p:ext uri="{BB962C8B-B14F-4D97-AF65-F5344CB8AC3E}">
        <p14:creationId xmlns:p14="http://schemas.microsoft.com/office/powerpoint/2010/main" val="24708906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C65F6648-BCB2-4060-A40F-6D043D9C858B}" type="datetimeFigureOut">
              <a:rPr lang="zh-CN" altLang="en-US" smtClean="0"/>
              <a:t>2022/9/9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2BDF158-6E89-4A9C-96EF-FE6F4AA4B026}" type="slidenum">
              <a:rPr lang="zh-CN" altLang="en-US" smtClean="0"/>
              <a:t>‹#›</a:t>
            </a:fld>
            <a:endParaRPr lang="zh-CN" altLang="en-US"/>
          </a:p>
        </p:txBody>
      </p:sp>
    </p:spTree>
    <p:extLst>
      <p:ext uri="{BB962C8B-B14F-4D97-AF65-F5344CB8AC3E}">
        <p14:creationId xmlns:p14="http://schemas.microsoft.com/office/powerpoint/2010/main" val="40376490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65F6648-BCB2-4060-A40F-6D043D9C858B}" type="datetimeFigureOut">
              <a:rPr lang="zh-CN" altLang="en-US" smtClean="0"/>
              <a:t>2022/9/9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2BDF158-6E89-4A9C-96EF-FE6F4AA4B026}" type="slidenum">
              <a:rPr lang="zh-CN" altLang="en-US" smtClean="0"/>
              <a:t>‹#›</a:t>
            </a:fld>
            <a:endParaRPr lang="zh-CN" altLang="en-US"/>
          </a:p>
        </p:txBody>
      </p:sp>
    </p:spTree>
    <p:extLst>
      <p:ext uri="{BB962C8B-B14F-4D97-AF65-F5344CB8AC3E}">
        <p14:creationId xmlns:p14="http://schemas.microsoft.com/office/powerpoint/2010/main" val="832803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65F6648-BCB2-4060-A40F-6D043D9C858B}" type="datetimeFigureOut">
              <a:rPr lang="zh-CN" altLang="en-US" smtClean="0"/>
              <a:t>2022/9/9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2BDF158-6E89-4A9C-96EF-FE6F4AA4B026}" type="slidenum">
              <a:rPr lang="zh-CN" altLang="en-US" smtClean="0"/>
              <a:t>‹#›</a:t>
            </a:fld>
            <a:endParaRPr lang="zh-CN" altLang="en-US"/>
          </a:p>
        </p:txBody>
      </p:sp>
    </p:spTree>
    <p:extLst>
      <p:ext uri="{BB962C8B-B14F-4D97-AF65-F5344CB8AC3E}">
        <p14:creationId xmlns:p14="http://schemas.microsoft.com/office/powerpoint/2010/main" val="7234170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5F6648-BCB2-4060-A40F-6D043D9C858B}" type="datetimeFigureOut">
              <a:rPr lang="zh-CN" altLang="en-US" smtClean="0"/>
              <a:t>2022/9/9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BDF158-6E89-4A9C-96EF-FE6F4AA4B026}" type="slidenum">
              <a:rPr lang="zh-CN" altLang="en-US" smtClean="0"/>
              <a:t>‹#›</a:t>
            </a:fld>
            <a:endParaRPr lang="zh-CN" altLang="en-US"/>
          </a:p>
        </p:txBody>
      </p:sp>
    </p:spTree>
    <p:extLst>
      <p:ext uri="{BB962C8B-B14F-4D97-AF65-F5344CB8AC3E}">
        <p14:creationId xmlns:p14="http://schemas.microsoft.com/office/powerpoint/2010/main" val="13525348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hemeOverride" Target="../theme/themeOverride2.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hemeOverride" Target="../theme/themeOverride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hemeOverride" Target="../theme/themeOverride4.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themeOverride" Target="../theme/themeOverride5.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hemeOverride" Target="../theme/themeOverride6.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hemeOverride" Target="../theme/themeOverride7.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themeOverride" Target="../theme/themeOverride8.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themeOverride" Target="../theme/themeOverr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themeOverride" Target="../theme/themeOverride10.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pPr>
              <a:lnSpc>
                <a:spcPct val="120000"/>
              </a:lnSpc>
            </a:pPr>
            <a:r>
              <a:rPr lang="zh-CN" altLang="en-US" dirty="0">
                <a:latin typeface="Arial" panose="020B0604020202020204" pitchFamily="34" charset="0"/>
                <a:ea typeface="Microsoft YaHei" panose="020B0503020204020204" pitchFamily="34" charset="-122"/>
                <a:cs typeface="+mn-ea"/>
                <a:sym typeface="Arial" panose="020B0604020202020204" pitchFamily="34" charset="0"/>
              </a:rPr>
              <a:t>高校助医系统操作手册</a:t>
            </a:r>
          </a:p>
        </p:txBody>
      </p:sp>
    </p:spTree>
    <p:extLst>
      <p:ext uri="{BB962C8B-B14F-4D97-AF65-F5344CB8AC3E}">
        <p14:creationId xmlns:p14="http://schemas.microsoft.com/office/powerpoint/2010/main" val="19171010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91318" y="337831"/>
            <a:ext cx="10515600" cy="631162"/>
          </a:xfrm>
        </p:spPr>
        <p:txBody>
          <a:bodyPr>
            <a:normAutofit/>
          </a:bodyPr>
          <a:lstStyle/>
          <a:p>
            <a:pPr>
              <a:lnSpc>
                <a:spcPct val="120000"/>
              </a:lnSpc>
            </a:pPr>
            <a:r>
              <a:rPr lang="en-US" altLang="zh-CN" sz="2800" dirty="0">
                <a:latin typeface="Arial" panose="020B0604020202020204" pitchFamily="34" charset="0"/>
                <a:ea typeface="Microsoft YaHei" panose="020B0503020204020204" pitchFamily="34" charset="-122"/>
                <a:cs typeface="+mn-ea"/>
                <a:sym typeface="Arial" panose="020B0604020202020204" pitchFamily="34" charset="0"/>
              </a:rPr>
              <a:t>1</a:t>
            </a:r>
            <a:r>
              <a:rPr lang="zh-CN" altLang="en-US" sz="2800" dirty="0">
                <a:latin typeface="Arial" panose="020B0604020202020204" pitchFamily="34" charset="0"/>
                <a:ea typeface="Microsoft YaHei" panose="020B0503020204020204" pitchFamily="34" charset="-122"/>
                <a:cs typeface="+mn-ea"/>
                <a:sym typeface="Arial" panose="020B0604020202020204" pitchFamily="34" charset="0"/>
              </a:rPr>
              <a:t>、系统登录</a:t>
            </a:r>
          </a:p>
        </p:txBody>
      </p:sp>
      <p:pic>
        <p:nvPicPr>
          <p:cNvPr id="4" name="内容占位符 3"/>
          <p:cNvPicPr>
            <a:picLocks noGrp="1" noChangeAspect="1"/>
          </p:cNvPicPr>
          <p:nvPr>
            <p:ph idx="1"/>
          </p:nvPr>
        </p:nvPicPr>
        <p:blipFill>
          <a:blip r:embed="rId4"/>
          <a:stretch>
            <a:fillRect/>
          </a:stretch>
        </p:blipFill>
        <p:spPr>
          <a:xfrm>
            <a:off x="600500" y="968993"/>
            <a:ext cx="11286699" cy="3985147"/>
          </a:xfrm>
          <a:prstGeom prst="rect">
            <a:avLst/>
          </a:prstGeom>
        </p:spPr>
      </p:pic>
      <p:sp>
        <p:nvSpPr>
          <p:cNvPr id="5" name="文本框 4"/>
          <p:cNvSpPr txBox="1"/>
          <p:nvPr/>
        </p:nvSpPr>
        <p:spPr>
          <a:xfrm>
            <a:off x="600500" y="4954140"/>
            <a:ext cx="10590664" cy="394210"/>
          </a:xfrm>
          <a:prstGeom prst="rect">
            <a:avLst/>
          </a:prstGeom>
          <a:noFill/>
        </p:spPr>
        <p:txBody>
          <a:bodyPr wrap="square" rtlCol="0">
            <a:spAutoFit/>
          </a:bodyPr>
          <a:lstStyle/>
          <a:p>
            <a:pPr>
              <a:lnSpc>
                <a:spcPct val="120000"/>
              </a:lnSpc>
            </a:pPr>
            <a:r>
              <a:rPr lang="zh-CN" altLang="en-US" dirty="0">
                <a:latin typeface="Arial" panose="020B0604020202020204" pitchFamily="34" charset="0"/>
                <a:ea typeface="Microsoft YaHei" panose="020B0503020204020204" pitchFamily="34" charset="-122"/>
                <a:sym typeface="Arial" panose="020B0604020202020204" pitchFamily="34" charset="0"/>
              </a:rPr>
              <a:t>正式地址：</a:t>
            </a:r>
            <a:r>
              <a:rPr lang="en-US" altLang="zh-CN">
                <a:latin typeface="Arial" panose="020B0604020202020204" pitchFamily="34" charset="0"/>
                <a:ea typeface="Microsoft YaHei" panose="020B0503020204020204" pitchFamily="34" charset="-122"/>
                <a:sym typeface="Arial" panose="020B0604020202020204" pitchFamily="34" charset="0"/>
              </a:rPr>
              <a:t>http://zyzsys.redcross-sha.org.cn/</a:t>
            </a:r>
            <a:endParaRPr lang="zh-CN" altLang="zh-CN" dirty="0">
              <a:latin typeface="Arial" panose="020B0604020202020204" pitchFamily="34" charset="0"/>
              <a:ea typeface="Microsoft YaHei"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7739106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txBox="1">
            <a:spLocks/>
          </p:cNvSpPr>
          <p:nvPr/>
        </p:nvSpPr>
        <p:spPr>
          <a:xfrm>
            <a:off x="491318" y="337831"/>
            <a:ext cx="10515600" cy="631162"/>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40000"/>
              </a:lnSpc>
            </a:pPr>
            <a:r>
              <a:rPr lang="en-US" altLang="zh-CN" sz="3600" dirty="0">
                <a:latin typeface="Arial" panose="020B0604020202020204" pitchFamily="34" charset="0"/>
                <a:ea typeface="Microsoft YaHei" panose="020B0503020204020204" pitchFamily="34" charset="-122"/>
                <a:cs typeface="+mn-ea"/>
                <a:sym typeface="Arial" panose="020B0604020202020204" pitchFamily="34" charset="0"/>
              </a:rPr>
              <a:t>1.1</a:t>
            </a:r>
            <a:r>
              <a:rPr lang="zh-CN" altLang="en-US" sz="3600" dirty="0">
                <a:latin typeface="Arial" panose="020B0604020202020204" pitchFamily="34" charset="0"/>
                <a:ea typeface="Microsoft YaHei" panose="020B0503020204020204" pitchFamily="34" charset="-122"/>
                <a:cs typeface="+mn-ea"/>
                <a:sym typeface="Arial" panose="020B0604020202020204" pitchFamily="34" charset="0"/>
              </a:rPr>
              <a:t>、系统登录</a:t>
            </a:r>
          </a:p>
        </p:txBody>
      </p:sp>
      <p:sp>
        <p:nvSpPr>
          <p:cNvPr id="5" name="文本框 4"/>
          <p:cNvSpPr txBox="1"/>
          <p:nvPr/>
        </p:nvSpPr>
        <p:spPr>
          <a:xfrm>
            <a:off x="491318" y="5650173"/>
            <a:ext cx="10590664" cy="396134"/>
          </a:xfrm>
          <a:prstGeom prst="rect">
            <a:avLst/>
          </a:prstGeom>
          <a:noFill/>
        </p:spPr>
        <p:txBody>
          <a:bodyPr wrap="square" rtlCol="0">
            <a:spAutoFit/>
          </a:bodyPr>
          <a:lstStyle/>
          <a:p>
            <a:pPr>
              <a:lnSpc>
                <a:spcPct val="120000"/>
              </a:lnSpc>
            </a:pPr>
            <a:r>
              <a:rPr lang="zh-CN" altLang="en-US" dirty="0">
                <a:latin typeface="Arial" panose="020B0604020202020204" pitchFamily="34" charset="0"/>
                <a:ea typeface="Microsoft YaHei" panose="020B0503020204020204" pitchFamily="34" charset="-122"/>
                <a:cs typeface="+mn-ea"/>
                <a:sym typeface="Arial" panose="020B0604020202020204" pitchFamily="34" charset="0"/>
              </a:rPr>
              <a:t>登录后，选择高校助医项目，点击进入系统主页</a:t>
            </a:r>
          </a:p>
        </p:txBody>
      </p:sp>
      <p:pic>
        <p:nvPicPr>
          <p:cNvPr id="3" name="图片 2"/>
          <p:cNvPicPr>
            <a:picLocks noChangeAspect="1"/>
          </p:cNvPicPr>
          <p:nvPr/>
        </p:nvPicPr>
        <p:blipFill>
          <a:blip r:embed="rId3"/>
          <a:stretch>
            <a:fillRect/>
          </a:stretch>
        </p:blipFill>
        <p:spPr>
          <a:xfrm>
            <a:off x="901949" y="968993"/>
            <a:ext cx="10916240" cy="4038095"/>
          </a:xfrm>
          <a:prstGeom prst="rect">
            <a:avLst/>
          </a:prstGeom>
        </p:spPr>
      </p:pic>
    </p:spTree>
    <p:extLst>
      <p:ext uri="{BB962C8B-B14F-4D97-AF65-F5344CB8AC3E}">
        <p14:creationId xmlns:p14="http://schemas.microsoft.com/office/powerpoint/2010/main" val="495866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txBox="1">
            <a:spLocks/>
          </p:cNvSpPr>
          <p:nvPr/>
        </p:nvSpPr>
        <p:spPr>
          <a:xfrm>
            <a:off x="491318" y="337831"/>
            <a:ext cx="10515600" cy="631162"/>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40000"/>
              </a:lnSpc>
            </a:pPr>
            <a:r>
              <a:rPr lang="en-US" altLang="zh-CN" sz="3600" dirty="0">
                <a:latin typeface="Arial" panose="020B0604020202020204" pitchFamily="34" charset="0"/>
                <a:ea typeface="Microsoft YaHei" panose="020B0503020204020204" pitchFamily="34" charset="-122"/>
                <a:cs typeface="+mn-ea"/>
                <a:sym typeface="Arial" panose="020B0604020202020204" pitchFamily="34" charset="0"/>
              </a:rPr>
              <a:t>1.2</a:t>
            </a:r>
            <a:r>
              <a:rPr lang="zh-CN" altLang="en-US" sz="3600" dirty="0">
                <a:latin typeface="Arial" panose="020B0604020202020204" pitchFamily="34" charset="0"/>
                <a:ea typeface="Microsoft YaHei" panose="020B0503020204020204" pitchFamily="34" charset="-122"/>
                <a:cs typeface="+mn-ea"/>
                <a:sym typeface="Arial" panose="020B0604020202020204" pitchFamily="34" charset="0"/>
              </a:rPr>
              <a:t>、系统主页面</a:t>
            </a:r>
          </a:p>
        </p:txBody>
      </p:sp>
      <p:pic>
        <p:nvPicPr>
          <p:cNvPr id="2" name="图片 1"/>
          <p:cNvPicPr>
            <a:picLocks noChangeAspect="1"/>
          </p:cNvPicPr>
          <p:nvPr/>
        </p:nvPicPr>
        <p:blipFill>
          <a:blip r:embed="rId3"/>
          <a:stretch>
            <a:fillRect/>
          </a:stretch>
        </p:blipFill>
        <p:spPr>
          <a:xfrm>
            <a:off x="491319" y="1167167"/>
            <a:ext cx="11430388" cy="4247619"/>
          </a:xfrm>
          <a:prstGeom prst="rect">
            <a:avLst/>
          </a:prstGeom>
        </p:spPr>
      </p:pic>
    </p:spTree>
    <p:extLst>
      <p:ext uri="{BB962C8B-B14F-4D97-AF65-F5344CB8AC3E}">
        <p14:creationId xmlns:p14="http://schemas.microsoft.com/office/powerpoint/2010/main" val="21346586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txBox="1">
            <a:spLocks/>
          </p:cNvSpPr>
          <p:nvPr/>
        </p:nvSpPr>
        <p:spPr>
          <a:xfrm>
            <a:off x="491318" y="337831"/>
            <a:ext cx="10515600" cy="631162"/>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40000"/>
              </a:lnSpc>
            </a:pPr>
            <a:r>
              <a:rPr lang="en-US" altLang="zh-CN" sz="3600" dirty="0">
                <a:latin typeface="Arial" panose="020B0604020202020204" pitchFamily="34" charset="0"/>
                <a:ea typeface="Microsoft YaHei" panose="020B0503020204020204" pitchFamily="34" charset="-122"/>
                <a:cs typeface="+mn-ea"/>
                <a:sym typeface="Arial" panose="020B0604020202020204" pitchFamily="34" charset="0"/>
              </a:rPr>
              <a:t>1.3</a:t>
            </a:r>
            <a:r>
              <a:rPr lang="zh-CN" altLang="en-US" sz="3600" dirty="0">
                <a:latin typeface="Arial" panose="020B0604020202020204" pitchFamily="34" charset="0"/>
                <a:ea typeface="Microsoft YaHei" panose="020B0503020204020204" pitchFamily="34" charset="-122"/>
                <a:cs typeface="+mn-ea"/>
                <a:sym typeface="Arial" panose="020B0604020202020204" pitchFamily="34" charset="0"/>
              </a:rPr>
              <a:t>、学院或系端功能介绍</a:t>
            </a:r>
          </a:p>
        </p:txBody>
      </p:sp>
      <p:sp>
        <p:nvSpPr>
          <p:cNvPr id="5" name="文本框 4"/>
          <p:cNvSpPr txBox="1"/>
          <p:nvPr/>
        </p:nvSpPr>
        <p:spPr>
          <a:xfrm>
            <a:off x="624666" y="4470050"/>
            <a:ext cx="11223010" cy="2390526"/>
          </a:xfrm>
          <a:prstGeom prst="rect">
            <a:avLst/>
          </a:prstGeom>
          <a:noFill/>
        </p:spPr>
        <p:txBody>
          <a:bodyPr wrap="square" rtlCol="0">
            <a:spAutoFit/>
          </a:bodyPr>
          <a:lstStyle/>
          <a:p>
            <a:pPr>
              <a:lnSpc>
                <a:spcPct val="120000"/>
              </a:lnSpc>
            </a:pPr>
            <a:r>
              <a:rPr lang="zh-CN" altLang="en-US" dirty="0">
                <a:latin typeface="Arial" panose="020B0604020202020204" pitchFamily="34" charset="0"/>
                <a:ea typeface="Microsoft YaHei" panose="020B0503020204020204" pitchFamily="34" charset="-122"/>
                <a:cs typeface="+mn-ea"/>
                <a:sym typeface="Arial" panose="020B0604020202020204" pitchFamily="34" charset="0"/>
              </a:rPr>
              <a:t>功能介绍：</a:t>
            </a:r>
            <a:endParaRPr lang="en-US" altLang="zh-CN" dirty="0">
              <a:latin typeface="Arial" panose="020B0604020202020204" pitchFamily="34" charset="0"/>
              <a:ea typeface="Microsoft YaHei" panose="020B0503020204020204" pitchFamily="34" charset="-122"/>
              <a:cs typeface="+mn-ea"/>
              <a:sym typeface="Arial" panose="020B0604020202020204" pitchFamily="34" charset="0"/>
            </a:endParaRPr>
          </a:p>
          <a:p>
            <a:pPr>
              <a:lnSpc>
                <a:spcPct val="120000"/>
              </a:lnSpc>
            </a:pPr>
            <a:r>
              <a:rPr lang="en-US" altLang="zh-CN" dirty="0">
                <a:latin typeface="Arial" panose="020B0604020202020204" pitchFamily="34" charset="0"/>
                <a:ea typeface="Microsoft YaHei" panose="020B0503020204020204" pitchFamily="34" charset="-122"/>
                <a:cs typeface="+mn-ea"/>
                <a:sym typeface="Arial" panose="020B0604020202020204" pitchFamily="34" charset="0"/>
              </a:rPr>
              <a:t>1</a:t>
            </a:r>
            <a:r>
              <a:rPr lang="zh-CN" altLang="en-US" dirty="0">
                <a:latin typeface="Arial" panose="020B0604020202020204" pitchFamily="34" charset="0"/>
                <a:ea typeface="Microsoft YaHei" panose="020B0503020204020204" pitchFamily="34" charset="-122"/>
                <a:cs typeface="+mn-ea"/>
                <a:sym typeface="Arial" panose="020B0604020202020204" pitchFamily="34" charset="0"/>
              </a:rPr>
              <a:t>、受助人员信息新增  ：用于逐条录入新增的受助人员信息，录入成功后，系统会自动向院系所在高校进行数据提交</a:t>
            </a:r>
            <a:endParaRPr lang="en-US" altLang="zh-CN" dirty="0">
              <a:latin typeface="Arial" panose="020B0604020202020204" pitchFamily="34" charset="0"/>
              <a:ea typeface="Microsoft YaHei" panose="020B0503020204020204" pitchFamily="34" charset="-122"/>
              <a:cs typeface="+mn-ea"/>
              <a:sym typeface="Arial" panose="020B0604020202020204" pitchFamily="34" charset="0"/>
            </a:endParaRPr>
          </a:p>
          <a:p>
            <a:pPr>
              <a:lnSpc>
                <a:spcPct val="120000"/>
              </a:lnSpc>
            </a:pPr>
            <a:r>
              <a:rPr lang="en-US" altLang="zh-CN" dirty="0">
                <a:latin typeface="Arial" panose="020B0604020202020204" pitchFamily="34" charset="0"/>
                <a:ea typeface="Microsoft YaHei" panose="020B0503020204020204" pitchFamily="34" charset="-122"/>
                <a:cs typeface="+mn-ea"/>
                <a:sym typeface="Arial" panose="020B0604020202020204" pitchFamily="34" charset="0"/>
              </a:rPr>
              <a:t>2</a:t>
            </a:r>
            <a:r>
              <a:rPr lang="zh-CN" altLang="en-US" dirty="0">
                <a:latin typeface="Arial" panose="020B0604020202020204" pitchFamily="34" charset="0"/>
                <a:ea typeface="Microsoft YaHei" panose="020B0503020204020204" pitchFamily="34" charset="-122"/>
                <a:cs typeface="+mn-ea"/>
                <a:sym typeface="Arial" panose="020B0604020202020204" pitchFamily="34" charset="0"/>
              </a:rPr>
              <a:t>、高校救助申请管理：用于院系红会查看本院系已经提交给校红会的学生审核情况，并可以对数据进行</a:t>
            </a:r>
            <a:r>
              <a:rPr lang="zh-CN" altLang="en-US" dirty="0">
                <a:solidFill>
                  <a:srgbClr val="FF0000"/>
                </a:solidFill>
                <a:latin typeface="Arial" panose="020B0604020202020204" pitchFamily="34" charset="0"/>
                <a:ea typeface="Microsoft YaHei" panose="020B0503020204020204" pitchFamily="34" charset="-122"/>
                <a:cs typeface="+mn-ea"/>
                <a:sym typeface="Arial" panose="020B0604020202020204" pitchFamily="34" charset="0"/>
              </a:rPr>
              <a:t>修改</a:t>
            </a:r>
            <a:r>
              <a:rPr lang="zh-CN" altLang="en-US" dirty="0">
                <a:latin typeface="Arial" panose="020B0604020202020204" pitchFamily="34" charset="0"/>
                <a:ea typeface="Microsoft YaHei" panose="020B0503020204020204" pitchFamily="34" charset="-122"/>
                <a:cs typeface="+mn-ea"/>
                <a:sym typeface="Arial" panose="020B0604020202020204" pitchFamily="34" charset="0"/>
              </a:rPr>
              <a:t>和</a:t>
            </a:r>
            <a:r>
              <a:rPr lang="zh-CN" altLang="en-US" dirty="0">
                <a:solidFill>
                  <a:srgbClr val="FF0000"/>
                </a:solidFill>
                <a:latin typeface="Arial" panose="020B0604020202020204" pitchFamily="34" charset="0"/>
                <a:ea typeface="Microsoft YaHei" panose="020B0503020204020204" pitchFamily="34" charset="-122"/>
                <a:cs typeface="+mn-ea"/>
                <a:sym typeface="Arial" panose="020B0604020202020204" pitchFamily="34" charset="0"/>
              </a:rPr>
              <a:t>删除</a:t>
            </a:r>
            <a:r>
              <a:rPr lang="zh-CN" altLang="en-US" dirty="0">
                <a:latin typeface="Arial" panose="020B0604020202020204" pitchFamily="34" charset="0"/>
                <a:ea typeface="Microsoft YaHei" panose="020B0503020204020204" pitchFamily="34" charset="-122"/>
                <a:cs typeface="+mn-ea"/>
                <a:sym typeface="Arial" panose="020B0604020202020204" pitchFamily="34" charset="0"/>
              </a:rPr>
              <a:t>；</a:t>
            </a:r>
            <a:endParaRPr lang="en-US" altLang="zh-CN" dirty="0">
              <a:latin typeface="Arial" panose="020B0604020202020204" pitchFamily="34" charset="0"/>
              <a:ea typeface="Microsoft YaHei" panose="020B0503020204020204" pitchFamily="34" charset="-122"/>
              <a:cs typeface="+mn-ea"/>
              <a:sym typeface="Arial" panose="020B0604020202020204" pitchFamily="34" charset="0"/>
            </a:endParaRPr>
          </a:p>
          <a:p>
            <a:pPr>
              <a:lnSpc>
                <a:spcPct val="120000"/>
              </a:lnSpc>
            </a:pPr>
            <a:endParaRPr lang="en-US" altLang="zh-CN" dirty="0">
              <a:latin typeface="Arial" panose="020B0604020202020204" pitchFamily="34" charset="0"/>
              <a:ea typeface="Microsoft YaHei" panose="020B0503020204020204" pitchFamily="34" charset="-122"/>
              <a:cs typeface="+mn-ea"/>
              <a:sym typeface="Arial" panose="020B0604020202020204" pitchFamily="34" charset="0"/>
            </a:endParaRPr>
          </a:p>
          <a:p>
            <a:pPr>
              <a:lnSpc>
                <a:spcPct val="120000"/>
              </a:lnSpc>
            </a:pPr>
            <a:r>
              <a:rPr lang="zh-CN" altLang="en-US" b="1" dirty="0">
                <a:solidFill>
                  <a:srgbClr val="FF0000"/>
                </a:solidFill>
                <a:latin typeface="Arial" panose="020B0604020202020204" pitchFamily="34" charset="0"/>
                <a:ea typeface="Microsoft YaHei" panose="020B0503020204020204" pitchFamily="34" charset="-122"/>
                <a:cs typeface="+mn-ea"/>
                <a:sym typeface="Arial" panose="020B0604020202020204" pitchFamily="34" charset="0"/>
              </a:rPr>
              <a:t>备注：出生日期格式为：</a:t>
            </a:r>
            <a:r>
              <a:rPr lang="en-US" altLang="zh-CN" b="1" dirty="0">
                <a:solidFill>
                  <a:srgbClr val="FF0000"/>
                </a:solidFill>
                <a:latin typeface="Arial" panose="020B0604020202020204" pitchFamily="34" charset="0"/>
                <a:ea typeface="Microsoft YaHei" panose="020B0503020204020204" pitchFamily="34" charset="-122"/>
                <a:cs typeface="+mn-ea"/>
                <a:sym typeface="Arial" panose="020B0604020202020204" pitchFamily="34" charset="0"/>
              </a:rPr>
              <a:t>19900101 </a:t>
            </a:r>
          </a:p>
        </p:txBody>
      </p:sp>
      <p:pic>
        <p:nvPicPr>
          <p:cNvPr id="2" name="图片 1">
            <a:extLst>
              <a:ext uri="{FF2B5EF4-FFF2-40B4-BE49-F238E27FC236}">
                <a16:creationId xmlns:a16="http://schemas.microsoft.com/office/drawing/2014/main" id="{D04ACE6C-C393-40FA-8859-D60195FBA14D}"/>
              </a:ext>
            </a:extLst>
          </p:cNvPr>
          <p:cNvPicPr>
            <a:picLocks noChangeAspect="1"/>
          </p:cNvPicPr>
          <p:nvPr/>
        </p:nvPicPr>
        <p:blipFill>
          <a:blip r:embed="rId3"/>
          <a:stretch>
            <a:fillRect/>
          </a:stretch>
        </p:blipFill>
        <p:spPr>
          <a:xfrm>
            <a:off x="144368" y="873507"/>
            <a:ext cx="11703308" cy="3656779"/>
          </a:xfrm>
          <a:prstGeom prst="rect">
            <a:avLst/>
          </a:prstGeom>
        </p:spPr>
      </p:pic>
    </p:spTree>
    <p:extLst>
      <p:ext uri="{BB962C8B-B14F-4D97-AF65-F5344CB8AC3E}">
        <p14:creationId xmlns:p14="http://schemas.microsoft.com/office/powerpoint/2010/main" val="17320308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txBox="1">
            <a:spLocks/>
          </p:cNvSpPr>
          <p:nvPr/>
        </p:nvSpPr>
        <p:spPr>
          <a:xfrm>
            <a:off x="491318" y="337831"/>
            <a:ext cx="10515600" cy="631162"/>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40000"/>
              </a:lnSpc>
            </a:pPr>
            <a:r>
              <a:rPr lang="en-US" altLang="zh-CN" sz="3600" dirty="0">
                <a:latin typeface="Arial" panose="020B0604020202020204" pitchFamily="34" charset="0"/>
                <a:ea typeface="Microsoft YaHei" panose="020B0503020204020204" pitchFamily="34" charset="-122"/>
                <a:cs typeface="+mn-ea"/>
                <a:sym typeface="Arial" panose="020B0604020202020204" pitchFamily="34" charset="0"/>
              </a:rPr>
              <a:t>1.4</a:t>
            </a:r>
            <a:r>
              <a:rPr lang="zh-CN" altLang="en-US" sz="3600" dirty="0">
                <a:latin typeface="Arial" panose="020B0604020202020204" pitchFamily="34" charset="0"/>
                <a:ea typeface="Microsoft YaHei" panose="020B0503020204020204" pitchFamily="34" charset="-122"/>
                <a:cs typeface="+mn-ea"/>
                <a:sym typeface="Arial" panose="020B0604020202020204" pitchFamily="34" charset="0"/>
              </a:rPr>
              <a:t>、高校端功能介绍</a:t>
            </a:r>
          </a:p>
        </p:txBody>
      </p:sp>
      <p:sp>
        <p:nvSpPr>
          <p:cNvPr id="5" name="文本框 4"/>
          <p:cNvSpPr txBox="1"/>
          <p:nvPr/>
        </p:nvSpPr>
        <p:spPr>
          <a:xfrm>
            <a:off x="624666" y="4470050"/>
            <a:ext cx="11223010" cy="2058128"/>
          </a:xfrm>
          <a:prstGeom prst="rect">
            <a:avLst/>
          </a:prstGeom>
          <a:noFill/>
        </p:spPr>
        <p:txBody>
          <a:bodyPr wrap="square" rtlCol="0">
            <a:spAutoFit/>
          </a:bodyPr>
          <a:lstStyle/>
          <a:p>
            <a:pPr>
              <a:lnSpc>
                <a:spcPct val="120000"/>
              </a:lnSpc>
            </a:pPr>
            <a:r>
              <a:rPr lang="zh-CN" altLang="en-US" dirty="0">
                <a:latin typeface="Arial" panose="020B0604020202020204" pitchFamily="34" charset="0"/>
                <a:ea typeface="Microsoft YaHei" panose="020B0503020204020204" pitchFamily="34" charset="-122"/>
                <a:cs typeface="+mn-ea"/>
                <a:sym typeface="Arial" panose="020B0604020202020204" pitchFamily="34" charset="0"/>
              </a:rPr>
              <a:t>功能介绍：</a:t>
            </a:r>
            <a:endParaRPr lang="en-US" altLang="zh-CN" dirty="0">
              <a:latin typeface="Arial" panose="020B0604020202020204" pitchFamily="34" charset="0"/>
              <a:ea typeface="Microsoft YaHei" panose="020B0503020204020204" pitchFamily="34" charset="-122"/>
              <a:cs typeface="+mn-ea"/>
              <a:sym typeface="Arial" panose="020B0604020202020204" pitchFamily="34" charset="0"/>
            </a:endParaRPr>
          </a:p>
          <a:p>
            <a:pPr>
              <a:lnSpc>
                <a:spcPct val="120000"/>
              </a:lnSpc>
            </a:pPr>
            <a:r>
              <a:rPr lang="en-US" altLang="zh-CN" dirty="0">
                <a:latin typeface="Arial" panose="020B0604020202020204" pitchFamily="34" charset="0"/>
                <a:ea typeface="Microsoft YaHei" panose="020B0503020204020204" pitchFamily="34" charset="-122"/>
                <a:cs typeface="+mn-ea"/>
                <a:sym typeface="Arial" panose="020B0604020202020204" pitchFamily="34" charset="0"/>
              </a:rPr>
              <a:t>1</a:t>
            </a:r>
            <a:r>
              <a:rPr lang="zh-CN" altLang="en-US" dirty="0">
                <a:latin typeface="Arial" panose="020B0604020202020204" pitchFamily="34" charset="0"/>
                <a:ea typeface="Microsoft YaHei" panose="020B0503020204020204" pitchFamily="34" charset="-122"/>
                <a:cs typeface="+mn-ea"/>
                <a:sym typeface="Arial" panose="020B0604020202020204" pitchFamily="34" charset="0"/>
              </a:rPr>
              <a:t>、高校救助申请管理：用于</a:t>
            </a:r>
            <a:r>
              <a:rPr lang="zh-CN" altLang="en-US" dirty="0">
                <a:solidFill>
                  <a:srgbClr val="FF0000"/>
                </a:solidFill>
                <a:latin typeface="Arial" panose="020B0604020202020204" pitchFamily="34" charset="0"/>
                <a:ea typeface="Microsoft YaHei" panose="020B0503020204020204" pitchFamily="34" charset="-122"/>
                <a:cs typeface="+mn-ea"/>
                <a:sym typeface="Arial" panose="020B0604020202020204" pitchFamily="34" charset="0"/>
              </a:rPr>
              <a:t>管理</a:t>
            </a:r>
            <a:r>
              <a:rPr lang="zh-CN" altLang="en-US" dirty="0">
                <a:latin typeface="Arial" panose="020B0604020202020204" pitchFamily="34" charset="0"/>
                <a:ea typeface="Microsoft YaHei" panose="020B0503020204020204" pitchFamily="34" charset="-122"/>
                <a:cs typeface="+mn-ea"/>
                <a:sym typeface="Arial" panose="020B0604020202020204" pitchFamily="34" charset="0"/>
              </a:rPr>
              <a:t>该高校所有院系提交上来的学生信息，并能对其进行</a:t>
            </a:r>
            <a:r>
              <a:rPr lang="zh-CN" altLang="en-US" dirty="0">
                <a:solidFill>
                  <a:srgbClr val="FF0000"/>
                </a:solidFill>
                <a:latin typeface="Arial" panose="020B0604020202020204" pitchFamily="34" charset="0"/>
                <a:ea typeface="Microsoft YaHei" panose="020B0503020204020204" pitchFamily="34" charset="-122"/>
                <a:cs typeface="+mn-ea"/>
                <a:sym typeface="Arial" panose="020B0604020202020204" pitchFamily="34" charset="0"/>
              </a:rPr>
              <a:t>高校审核</a:t>
            </a:r>
            <a:r>
              <a:rPr lang="zh-CN" altLang="en-US" dirty="0">
                <a:latin typeface="Arial" panose="020B0604020202020204" pitchFamily="34" charset="0"/>
                <a:ea typeface="Microsoft YaHei" panose="020B0503020204020204" pitchFamily="34" charset="-122"/>
                <a:cs typeface="+mn-ea"/>
                <a:sym typeface="Arial" panose="020B0604020202020204" pitchFamily="34" charset="0"/>
              </a:rPr>
              <a:t>，</a:t>
            </a:r>
            <a:r>
              <a:rPr lang="zh-CN" altLang="en-US" dirty="0">
                <a:solidFill>
                  <a:srgbClr val="FF0000"/>
                </a:solidFill>
                <a:latin typeface="Arial" panose="020B0604020202020204" pitchFamily="34" charset="0"/>
                <a:ea typeface="Microsoft YaHei" panose="020B0503020204020204" pitchFamily="34" charset="-122"/>
                <a:cs typeface="+mn-ea"/>
                <a:sym typeface="Arial" panose="020B0604020202020204" pitchFamily="34" charset="0"/>
              </a:rPr>
              <a:t>审核通过后，系统会自动将该生数据提交至市红会</a:t>
            </a:r>
            <a:r>
              <a:rPr lang="zh-CN" altLang="en-US" dirty="0">
                <a:latin typeface="Arial" panose="020B0604020202020204" pitchFamily="34" charset="0"/>
                <a:ea typeface="Microsoft YaHei" panose="020B0503020204020204" pitchFamily="34" charset="-122"/>
                <a:cs typeface="+mn-ea"/>
                <a:sym typeface="Arial" panose="020B0604020202020204" pitchFamily="34" charset="0"/>
              </a:rPr>
              <a:t>；</a:t>
            </a:r>
            <a:endParaRPr lang="en-US" altLang="zh-CN" dirty="0">
              <a:latin typeface="Arial" panose="020B0604020202020204" pitchFamily="34" charset="0"/>
              <a:ea typeface="Microsoft YaHei" panose="020B0503020204020204" pitchFamily="34" charset="-122"/>
              <a:cs typeface="+mn-ea"/>
              <a:sym typeface="Arial" panose="020B0604020202020204" pitchFamily="34" charset="0"/>
            </a:endParaRPr>
          </a:p>
          <a:p>
            <a:pPr>
              <a:lnSpc>
                <a:spcPct val="120000"/>
              </a:lnSpc>
            </a:pPr>
            <a:r>
              <a:rPr lang="en-US" altLang="zh-CN" dirty="0">
                <a:latin typeface="Arial" panose="020B0604020202020204" pitchFamily="34" charset="0"/>
                <a:ea typeface="Microsoft YaHei" panose="020B0503020204020204" pitchFamily="34" charset="-122"/>
                <a:cs typeface="+mn-ea"/>
                <a:sym typeface="Arial" panose="020B0604020202020204" pitchFamily="34" charset="0"/>
              </a:rPr>
              <a:t>2</a:t>
            </a:r>
            <a:r>
              <a:rPr lang="zh-CN" altLang="en-US" dirty="0">
                <a:latin typeface="Arial" panose="020B0604020202020204" pitchFamily="34" charset="0"/>
                <a:ea typeface="Microsoft YaHei" panose="020B0503020204020204" pitchFamily="34" charset="-122"/>
                <a:cs typeface="+mn-ea"/>
                <a:sym typeface="Arial" panose="020B0604020202020204" pitchFamily="34" charset="0"/>
              </a:rPr>
              <a:t>、高校救助学生信息查询：用于查询统计该高校在一个年度内申请高校救助项目的所有学生信息；</a:t>
            </a:r>
            <a:endParaRPr lang="en-US" altLang="zh-CN" dirty="0">
              <a:latin typeface="Arial" panose="020B0604020202020204" pitchFamily="34" charset="0"/>
              <a:ea typeface="Microsoft YaHei" panose="020B0503020204020204" pitchFamily="34" charset="-122"/>
              <a:cs typeface="+mn-ea"/>
              <a:sym typeface="Arial" panose="020B0604020202020204" pitchFamily="34" charset="0"/>
            </a:endParaRPr>
          </a:p>
          <a:p>
            <a:pPr>
              <a:lnSpc>
                <a:spcPct val="120000"/>
              </a:lnSpc>
            </a:pPr>
            <a:r>
              <a:rPr lang="en-US" altLang="zh-CN" dirty="0">
                <a:latin typeface="Arial" panose="020B0604020202020204" pitchFamily="34" charset="0"/>
                <a:ea typeface="Microsoft YaHei" panose="020B0503020204020204" pitchFamily="34" charset="-122"/>
                <a:cs typeface="+mn-ea"/>
                <a:sym typeface="Arial" panose="020B0604020202020204" pitchFamily="34" charset="0"/>
              </a:rPr>
              <a:t>3</a:t>
            </a:r>
            <a:r>
              <a:rPr lang="zh-CN" altLang="en-US" dirty="0">
                <a:latin typeface="Arial" panose="020B0604020202020204" pitchFamily="34" charset="0"/>
                <a:ea typeface="Microsoft YaHei" panose="020B0503020204020204" pitchFamily="34" charset="-122"/>
                <a:cs typeface="+mn-ea"/>
                <a:sym typeface="Arial" panose="020B0604020202020204" pitchFamily="34" charset="0"/>
              </a:rPr>
              <a:t>、高校助医项目签收：用于款项签收，</a:t>
            </a:r>
            <a:endParaRPr lang="en-US" altLang="zh-CN" dirty="0">
              <a:latin typeface="Arial" panose="020B0604020202020204" pitchFamily="34" charset="0"/>
              <a:ea typeface="Microsoft YaHei" panose="020B0503020204020204" pitchFamily="34" charset="-122"/>
              <a:cs typeface="+mn-ea"/>
              <a:sym typeface="Arial" panose="020B0604020202020204" pitchFamily="34" charset="0"/>
            </a:endParaRPr>
          </a:p>
          <a:p>
            <a:pPr>
              <a:lnSpc>
                <a:spcPct val="120000"/>
              </a:lnSpc>
            </a:pPr>
            <a:r>
              <a:rPr lang="en-US" altLang="zh-CN" dirty="0">
                <a:latin typeface="Arial" panose="020B0604020202020204" pitchFamily="34" charset="0"/>
                <a:ea typeface="Microsoft YaHei" panose="020B0503020204020204" pitchFamily="34" charset="-122"/>
                <a:cs typeface="+mn-ea"/>
                <a:sym typeface="Arial" panose="020B0604020202020204" pitchFamily="34" charset="0"/>
              </a:rPr>
              <a:t>4</a:t>
            </a:r>
            <a:r>
              <a:rPr lang="zh-CN" altLang="en-US" dirty="0">
                <a:latin typeface="Arial" panose="020B0604020202020204" pitchFamily="34" charset="0"/>
                <a:ea typeface="Microsoft YaHei" panose="020B0503020204020204" pitchFamily="34" charset="-122"/>
                <a:cs typeface="+mn-ea"/>
                <a:sym typeface="Arial" panose="020B0604020202020204" pitchFamily="34" charset="0"/>
              </a:rPr>
              <a:t>、高校救助受助统计：</a:t>
            </a:r>
            <a:r>
              <a:rPr lang="en-US" altLang="zh-CN" dirty="0">
                <a:latin typeface="Arial" panose="020B0604020202020204" pitchFamily="34" charset="0"/>
                <a:ea typeface="Microsoft YaHei" panose="020B0503020204020204" pitchFamily="34" charset="-122"/>
                <a:cs typeface="+mn-ea"/>
                <a:sym typeface="Arial" panose="020B0604020202020204" pitchFamily="34" charset="0"/>
              </a:rPr>
              <a:t> </a:t>
            </a:r>
            <a:r>
              <a:rPr lang="zh-CN" altLang="en-US" dirty="0">
                <a:latin typeface="Arial" panose="020B0604020202020204" pitchFamily="34" charset="0"/>
                <a:ea typeface="Microsoft YaHei" panose="020B0503020204020204" pitchFamily="34" charset="-122"/>
                <a:cs typeface="+mn-ea"/>
                <a:sym typeface="Arial" panose="020B0604020202020204" pitchFamily="34" charset="0"/>
              </a:rPr>
              <a:t>统计该高校所有已经受助的学生数据；</a:t>
            </a:r>
            <a:endParaRPr lang="en-US" altLang="zh-CN" dirty="0">
              <a:latin typeface="Arial" panose="020B0604020202020204" pitchFamily="34" charset="0"/>
              <a:ea typeface="Microsoft YaHei" panose="020B0503020204020204" pitchFamily="34" charset="-122"/>
              <a:cs typeface="+mn-ea"/>
              <a:sym typeface="Arial" panose="020B0604020202020204" pitchFamily="34" charset="0"/>
            </a:endParaRPr>
          </a:p>
        </p:txBody>
      </p:sp>
      <p:pic>
        <p:nvPicPr>
          <p:cNvPr id="2" name="图片 1"/>
          <p:cNvPicPr>
            <a:picLocks noChangeAspect="1"/>
          </p:cNvPicPr>
          <p:nvPr/>
        </p:nvPicPr>
        <p:blipFill>
          <a:blip r:embed="rId3"/>
          <a:stretch>
            <a:fillRect/>
          </a:stretch>
        </p:blipFill>
        <p:spPr>
          <a:xfrm>
            <a:off x="491319" y="1095602"/>
            <a:ext cx="11356358" cy="2695238"/>
          </a:xfrm>
          <a:prstGeom prst="rect">
            <a:avLst/>
          </a:prstGeom>
        </p:spPr>
      </p:pic>
    </p:spTree>
    <p:extLst>
      <p:ext uri="{BB962C8B-B14F-4D97-AF65-F5344CB8AC3E}">
        <p14:creationId xmlns:p14="http://schemas.microsoft.com/office/powerpoint/2010/main" val="30144017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txBox="1">
            <a:spLocks/>
          </p:cNvSpPr>
          <p:nvPr/>
        </p:nvSpPr>
        <p:spPr>
          <a:xfrm>
            <a:off x="491318" y="337831"/>
            <a:ext cx="10515600" cy="631162"/>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40000"/>
              </a:lnSpc>
            </a:pPr>
            <a:r>
              <a:rPr lang="en-US" altLang="zh-CN" sz="3600" dirty="0">
                <a:latin typeface="Arial" panose="020B0604020202020204" pitchFamily="34" charset="0"/>
                <a:ea typeface="Microsoft YaHei" panose="020B0503020204020204" pitchFamily="34" charset="-122"/>
                <a:cs typeface="+mn-ea"/>
                <a:sym typeface="Arial" panose="020B0604020202020204" pitchFamily="34" charset="0"/>
              </a:rPr>
              <a:t>1.5</a:t>
            </a:r>
            <a:r>
              <a:rPr lang="zh-CN" altLang="en-US" sz="3600" dirty="0">
                <a:latin typeface="Arial" panose="020B0604020202020204" pitchFamily="34" charset="0"/>
                <a:ea typeface="Microsoft YaHei" panose="020B0503020204020204" pitchFamily="34" charset="-122"/>
                <a:cs typeface="+mn-ea"/>
                <a:sym typeface="Arial" panose="020B0604020202020204" pitchFamily="34" charset="0"/>
              </a:rPr>
              <a:t>、高校救助申请管理</a:t>
            </a:r>
          </a:p>
        </p:txBody>
      </p:sp>
      <p:sp>
        <p:nvSpPr>
          <p:cNvPr id="5" name="文本框 4"/>
          <p:cNvSpPr txBox="1"/>
          <p:nvPr/>
        </p:nvSpPr>
        <p:spPr>
          <a:xfrm>
            <a:off x="484495" y="4794440"/>
            <a:ext cx="11223010" cy="1725729"/>
          </a:xfrm>
          <a:prstGeom prst="rect">
            <a:avLst/>
          </a:prstGeom>
          <a:noFill/>
        </p:spPr>
        <p:txBody>
          <a:bodyPr wrap="square" rtlCol="0">
            <a:spAutoFit/>
          </a:bodyPr>
          <a:lstStyle/>
          <a:p>
            <a:pPr>
              <a:lnSpc>
                <a:spcPct val="120000"/>
              </a:lnSpc>
            </a:pPr>
            <a:r>
              <a:rPr lang="zh-CN" altLang="en-US" dirty="0">
                <a:latin typeface="Arial" panose="020B0604020202020204" pitchFamily="34" charset="0"/>
                <a:ea typeface="Microsoft YaHei" panose="020B0503020204020204" pitchFamily="34" charset="-122"/>
                <a:cs typeface="+mn-ea"/>
                <a:sym typeface="Arial" panose="020B0604020202020204" pitchFamily="34" charset="0"/>
              </a:rPr>
              <a:t>高校审核步骤：</a:t>
            </a:r>
            <a:endParaRPr lang="en-US" altLang="zh-CN" dirty="0">
              <a:latin typeface="Arial" panose="020B0604020202020204" pitchFamily="34" charset="0"/>
              <a:ea typeface="Microsoft YaHei" panose="020B0503020204020204" pitchFamily="34" charset="-122"/>
              <a:cs typeface="+mn-ea"/>
              <a:sym typeface="Arial" panose="020B0604020202020204" pitchFamily="34" charset="0"/>
            </a:endParaRPr>
          </a:p>
          <a:p>
            <a:pPr>
              <a:lnSpc>
                <a:spcPct val="120000"/>
              </a:lnSpc>
            </a:pPr>
            <a:r>
              <a:rPr lang="en-US" altLang="zh-CN" dirty="0">
                <a:latin typeface="Arial" panose="020B0604020202020204" pitchFamily="34" charset="0"/>
                <a:ea typeface="Microsoft YaHei" panose="020B0503020204020204" pitchFamily="34" charset="-122"/>
                <a:cs typeface="+mn-ea"/>
                <a:sym typeface="Arial" panose="020B0604020202020204" pitchFamily="34" charset="0"/>
              </a:rPr>
              <a:t>1</a:t>
            </a:r>
            <a:r>
              <a:rPr lang="zh-CN" altLang="en-US" dirty="0">
                <a:latin typeface="Arial" panose="020B0604020202020204" pitchFamily="34" charset="0"/>
                <a:ea typeface="Microsoft YaHei" panose="020B0503020204020204" pitchFamily="34" charset="-122"/>
                <a:cs typeface="+mn-ea"/>
                <a:sym typeface="Arial" panose="020B0604020202020204" pitchFamily="34" charset="0"/>
              </a:rPr>
              <a:t>、设置年度，点击“查询”，勾选具体的数据，点击“</a:t>
            </a:r>
            <a:r>
              <a:rPr lang="zh-CN" altLang="en-US" dirty="0">
                <a:solidFill>
                  <a:srgbClr val="FF0000"/>
                </a:solidFill>
                <a:latin typeface="Arial" panose="020B0604020202020204" pitchFamily="34" charset="0"/>
                <a:ea typeface="Microsoft YaHei" panose="020B0503020204020204" pitchFamily="34" charset="-122"/>
                <a:cs typeface="+mn-ea"/>
                <a:sym typeface="Arial" panose="020B0604020202020204" pitchFamily="34" charset="0"/>
              </a:rPr>
              <a:t>审核通过</a:t>
            </a:r>
            <a:r>
              <a:rPr lang="zh-CN" altLang="en-US" dirty="0">
                <a:latin typeface="Arial" panose="020B0604020202020204" pitchFamily="34" charset="0"/>
                <a:ea typeface="Microsoft YaHei" panose="020B0503020204020204" pitchFamily="34" charset="-122"/>
                <a:cs typeface="+mn-ea"/>
                <a:sym typeface="Arial" panose="020B0604020202020204" pitchFamily="34" charset="0"/>
              </a:rPr>
              <a:t>”或“</a:t>
            </a:r>
            <a:r>
              <a:rPr lang="zh-CN" altLang="en-US" dirty="0">
                <a:solidFill>
                  <a:srgbClr val="FF0000"/>
                </a:solidFill>
                <a:latin typeface="Arial" panose="020B0604020202020204" pitchFamily="34" charset="0"/>
                <a:ea typeface="Microsoft YaHei" panose="020B0503020204020204" pitchFamily="34" charset="-122"/>
                <a:cs typeface="+mn-ea"/>
                <a:sym typeface="Arial" panose="020B0604020202020204" pitchFamily="34" charset="0"/>
              </a:rPr>
              <a:t>审核不通过</a:t>
            </a:r>
            <a:r>
              <a:rPr lang="zh-CN" altLang="en-US" dirty="0">
                <a:latin typeface="Arial" panose="020B0604020202020204" pitchFamily="34" charset="0"/>
                <a:ea typeface="Microsoft YaHei" panose="020B0503020204020204" pitchFamily="34" charset="-122"/>
                <a:cs typeface="+mn-ea"/>
                <a:sym typeface="Arial" panose="020B0604020202020204" pitchFamily="34" charset="0"/>
              </a:rPr>
              <a:t>”</a:t>
            </a:r>
            <a:r>
              <a:rPr lang="en-US" altLang="zh-CN" dirty="0">
                <a:latin typeface="Arial" panose="020B0604020202020204" pitchFamily="34" charset="0"/>
                <a:ea typeface="Microsoft YaHei" panose="020B0503020204020204" pitchFamily="34" charset="-122"/>
                <a:cs typeface="+mn-ea"/>
                <a:sym typeface="Arial" panose="020B0604020202020204" pitchFamily="34" charset="0"/>
              </a:rPr>
              <a:t>【</a:t>
            </a:r>
            <a:r>
              <a:rPr lang="zh-CN" altLang="en-US" dirty="0">
                <a:solidFill>
                  <a:srgbClr val="FF0000"/>
                </a:solidFill>
                <a:latin typeface="Arial" panose="020B0604020202020204" pitchFamily="34" charset="0"/>
                <a:ea typeface="Microsoft YaHei" panose="020B0503020204020204" pitchFamily="34" charset="-122"/>
                <a:cs typeface="+mn-ea"/>
                <a:sym typeface="Arial" panose="020B0604020202020204" pitchFamily="34" charset="0"/>
              </a:rPr>
              <a:t>审核通过后，该学生数据会自动上传至市红会，由市红会再次进行审核；</a:t>
            </a:r>
            <a:r>
              <a:rPr lang="en-US" altLang="zh-CN" dirty="0">
                <a:latin typeface="Arial" panose="020B0604020202020204" pitchFamily="34" charset="0"/>
                <a:ea typeface="Microsoft YaHei" panose="020B0503020204020204" pitchFamily="34" charset="-122"/>
                <a:cs typeface="+mn-ea"/>
                <a:sym typeface="Arial" panose="020B0604020202020204" pitchFamily="34" charset="0"/>
              </a:rPr>
              <a:t>】</a:t>
            </a:r>
          </a:p>
          <a:p>
            <a:pPr>
              <a:lnSpc>
                <a:spcPct val="120000"/>
              </a:lnSpc>
            </a:pPr>
            <a:r>
              <a:rPr lang="en-US" altLang="zh-CN" dirty="0">
                <a:latin typeface="Arial" panose="020B0604020202020204" pitchFamily="34" charset="0"/>
                <a:ea typeface="Microsoft YaHei" panose="020B0503020204020204" pitchFamily="34" charset="-122"/>
                <a:cs typeface="+mn-ea"/>
                <a:sym typeface="Arial" panose="020B0604020202020204" pitchFamily="34" charset="0"/>
              </a:rPr>
              <a:t>2</a:t>
            </a:r>
            <a:r>
              <a:rPr lang="zh-CN" altLang="en-US" dirty="0">
                <a:latin typeface="Arial" panose="020B0604020202020204" pitchFamily="34" charset="0"/>
                <a:ea typeface="Microsoft YaHei" panose="020B0503020204020204" pitchFamily="34" charset="-122"/>
                <a:cs typeface="+mn-ea"/>
                <a:sym typeface="Arial" panose="020B0604020202020204" pitchFamily="34" charset="0"/>
              </a:rPr>
              <a:t>、如需对学生信息进行修改，请点击“</a:t>
            </a:r>
            <a:r>
              <a:rPr lang="zh-CN" altLang="en-US" dirty="0">
                <a:solidFill>
                  <a:srgbClr val="FF0000"/>
                </a:solidFill>
                <a:latin typeface="Arial" panose="020B0604020202020204" pitchFamily="34" charset="0"/>
                <a:ea typeface="Microsoft YaHei" panose="020B0503020204020204" pitchFamily="34" charset="-122"/>
                <a:cs typeface="+mn-ea"/>
                <a:sym typeface="Arial" panose="020B0604020202020204" pitchFamily="34" charset="0"/>
              </a:rPr>
              <a:t>修改</a:t>
            </a:r>
            <a:r>
              <a:rPr lang="zh-CN" altLang="en-US" dirty="0">
                <a:latin typeface="Arial" panose="020B0604020202020204" pitchFamily="34" charset="0"/>
                <a:ea typeface="Microsoft YaHei" panose="020B0503020204020204" pitchFamily="34" charset="-122"/>
                <a:cs typeface="+mn-ea"/>
                <a:sym typeface="Arial" panose="020B0604020202020204" pitchFamily="34" charset="0"/>
              </a:rPr>
              <a:t>”，如需删除，则点击“</a:t>
            </a:r>
            <a:r>
              <a:rPr lang="zh-CN" altLang="en-US" dirty="0">
                <a:solidFill>
                  <a:srgbClr val="FF0000"/>
                </a:solidFill>
                <a:latin typeface="Arial" panose="020B0604020202020204" pitchFamily="34" charset="0"/>
                <a:ea typeface="Microsoft YaHei" panose="020B0503020204020204" pitchFamily="34" charset="-122"/>
                <a:cs typeface="+mn-ea"/>
                <a:sym typeface="Arial" panose="020B0604020202020204" pitchFamily="34" charset="0"/>
              </a:rPr>
              <a:t>删除</a:t>
            </a:r>
            <a:r>
              <a:rPr lang="zh-CN" altLang="en-US" dirty="0">
                <a:latin typeface="Arial" panose="020B0604020202020204" pitchFamily="34" charset="0"/>
                <a:ea typeface="Microsoft YaHei" panose="020B0503020204020204" pitchFamily="34" charset="-122"/>
                <a:cs typeface="+mn-ea"/>
                <a:sym typeface="Arial" panose="020B0604020202020204" pitchFamily="34" charset="0"/>
              </a:rPr>
              <a:t>”；</a:t>
            </a:r>
            <a:endParaRPr lang="en-US" altLang="zh-CN" dirty="0">
              <a:latin typeface="Arial" panose="020B0604020202020204" pitchFamily="34" charset="0"/>
              <a:ea typeface="Microsoft YaHei" panose="020B0503020204020204" pitchFamily="34" charset="-122"/>
              <a:cs typeface="+mn-ea"/>
              <a:sym typeface="Arial" panose="020B0604020202020204" pitchFamily="34" charset="0"/>
            </a:endParaRPr>
          </a:p>
          <a:p>
            <a:pPr>
              <a:lnSpc>
                <a:spcPct val="120000"/>
              </a:lnSpc>
            </a:pPr>
            <a:r>
              <a:rPr lang="en-US" altLang="zh-CN" dirty="0">
                <a:latin typeface="Arial" panose="020B0604020202020204" pitchFamily="34" charset="0"/>
                <a:ea typeface="Microsoft YaHei" panose="020B0503020204020204" pitchFamily="34" charset="-122"/>
                <a:cs typeface="+mn-ea"/>
                <a:sym typeface="Arial" panose="020B0604020202020204" pitchFamily="34" charset="0"/>
              </a:rPr>
              <a:t>2</a:t>
            </a:r>
            <a:r>
              <a:rPr lang="zh-CN" altLang="en-US" dirty="0">
                <a:latin typeface="Arial" panose="020B0604020202020204" pitchFamily="34" charset="0"/>
                <a:ea typeface="Microsoft YaHei" panose="020B0503020204020204" pitchFamily="34" charset="-122"/>
                <a:cs typeface="+mn-ea"/>
                <a:sym typeface="Arial" panose="020B0604020202020204" pitchFamily="34" charset="0"/>
              </a:rPr>
              <a:t>、</a:t>
            </a:r>
            <a:r>
              <a:rPr lang="zh-CN" altLang="en-US" dirty="0">
                <a:solidFill>
                  <a:srgbClr val="FF0000"/>
                </a:solidFill>
                <a:latin typeface="Arial" panose="020B0604020202020204" pitchFamily="34" charset="0"/>
                <a:ea typeface="Microsoft YaHei" panose="020B0503020204020204" pitchFamily="34" charset="-122"/>
                <a:cs typeface="+mn-ea"/>
                <a:sym typeface="Arial" panose="020B0604020202020204" pitchFamily="34" charset="0"/>
              </a:rPr>
              <a:t>首次</a:t>
            </a:r>
            <a:r>
              <a:rPr lang="zh-CN" altLang="en-US" dirty="0">
                <a:latin typeface="Arial" panose="020B0604020202020204" pitchFamily="34" charset="0"/>
                <a:ea typeface="Microsoft YaHei" panose="020B0503020204020204" pitchFamily="34" charset="-122"/>
                <a:cs typeface="+mn-ea"/>
                <a:sym typeface="Arial" panose="020B0604020202020204" pitchFamily="34" charset="0"/>
              </a:rPr>
              <a:t>进行</a:t>
            </a:r>
            <a:r>
              <a:rPr lang="zh-CN" altLang="en-US" dirty="0">
                <a:solidFill>
                  <a:srgbClr val="FF0000"/>
                </a:solidFill>
                <a:latin typeface="Arial" panose="020B0604020202020204" pitchFamily="34" charset="0"/>
                <a:ea typeface="Microsoft YaHei" panose="020B0503020204020204" pitchFamily="34" charset="-122"/>
                <a:cs typeface="+mn-ea"/>
                <a:sym typeface="Arial" panose="020B0604020202020204" pitchFamily="34" charset="0"/>
              </a:rPr>
              <a:t>高校审核</a:t>
            </a:r>
            <a:r>
              <a:rPr lang="zh-CN" altLang="en-US" dirty="0">
                <a:latin typeface="Arial" panose="020B0604020202020204" pitchFamily="34" charset="0"/>
                <a:ea typeface="Microsoft YaHei" panose="020B0503020204020204" pitchFamily="34" charset="-122"/>
                <a:cs typeface="+mn-ea"/>
                <a:sym typeface="Arial" panose="020B0604020202020204" pitchFamily="34" charset="0"/>
              </a:rPr>
              <a:t>时，请</a:t>
            </a:r>
            <a:r>
              <a:rPr lang="zh-CN" altLang="en-US" dirty="0">
                <a:solidFill>
                  <a:srgbClr val="FF0000"/>
                </a:solidFill>
                <a:latin typeface="Arial" panose="020B0604020202020204" pitchFamily="34" charset="0"/>
                <a:ea typeface="Microsoft YaHei" panose="020B0503020204020204" pitchFamily="34" charset="-122"/>
                <a:cs typeface="+mn-ea"/>
                <a:sym typeface="Arial" panose="020B0604020202020204" pitchFamily="34" charset="0"/>
              </a:rPr>
              <a:t>填写</a:t>
            </a:r>
            <a:r>
              <a:rPr lang="zh-CN" altLang="en-US" dirty="0">
                <a:latin typeface="Arial" panose="020B0604020202020204" pitchFamily="34" charset="0"/>
                <a:ea typeface="Microsoft YaHei" panose="020B0503020204020204" pitchFamily="34" charset="-122"/>
                <a:cs typeface="+mn-ea"/>
                <a:sym typeface="Arial" panose="020B0604020202020204" pitchFamily="34" charset="0"/>
              </a:rPr>
              <a:t>“校红会信息管理”；</a:t>
            </a:r>
            <a:endParaRPr lang="en-US" altLang="zh-CN" dirty="0">
              <a:latin typeface="Arial" panose="020B0604020202020204" pitchFamily="34" charset="0"/>
              <a:ea typeface="Microsoft YaHei" panose="020B0503020204020204" pitchFamily="34" charset="-122"/>
              <a:cs typeface="+mn-ea"/>
              <a:sym typeface="Arial" panose="020B0604020202020204" pitchFamily="34" charset="0"/>
            </a:endParaRPr>
          </a:p>
        </p:txBody>
      </p:sp>
      <p:pic>
        <p:nvPicPr>
          <p:cNvPr id="2" name="图片 1">
            <a:extLst>
              <a:ext uri="{FF2B5EF4-FFF2-40B4-BE49-F238E27FC236}">
                <a16:creationId xmlns:a16="http://schemas.microsoft.com/office/drawing/2014/main" id="{B966141B-C1C9-4716-8396-DFB82BF085A1}"/>
              </a:ext>
            </a:extLst>
          </p:cNvPr>
          <p:cNvPicPr>
            <a:picLocks noChangeAspect="1"/>
          </p:cNvPicPr>
          <p:nvPr/>
        </p:nvPicPr>
        <p:blipFill>
          <a:blip r:embed="rId3"/>
          <a:stretch>
            <a:fillRect/>
          </a:stretch>
        </p:blipFill>
        <p:spPr>
          <a:xfrm>
            <a:off x="484495" y="968993"/>
            <a:ext cx="11458976" cy="3501057"/>
          </a:xfrm>
          <a:prstGeom prst="rect">
            <a:avLst/>
          </a:prstGeom>
        </p:spPr>
      </p:pic>
    </p:spTree>
    <p:extLst>
      <p:ext uri="{BB962C8B-B14F-4D97-AF65-F5344CB8AC3E}">
        <p14:creationId xmlns:p14="http://schemas.microsoft.com/office/powerpoint/2010/main" val="42849400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txBox="1">
            <a:spLocks/>
          </p:cNvSpPr>
          <p:nvPr/>
        </p:nvSpPr>
        <p:spPr>
          <a:xfrm>
            <a:off x="491318" y="337831"/>
            <a:ext cx="10515600" cy="631162"/>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40000"/>
              </a:lnSpc>
            </a:pPr>
            <a:r>
              <a:rPr lang="en-US" altLang="zh-CN" sz="3600" dirty="0">
                <a:latin typeface="Arial" panose="020B0604020202020204" pitchFamily="34" charset="0"/>
                <a:ea typeface="Microsoft YaHei" panose="020B0503020204020204" pitchFamily="34" charset="-122"/>
                <a:cs typeface="+mn-ea"/>
                <a:sym typeface="Arial" panose="020B0604020202020204" pitchFamily="34" charset="0"/>
              </a:rPr>
              <a:t>1.6</a:t>
            </a:r>
            <a:r>
              <a:rPr lang="zh-CN" altLang="en-US" sz="3600" dirty="0">
                <a:latin typeface="Arial" panose="020B0604020202020204" pitchFamily="34" charset="0"/>
                <a:ea typeface="Microsoft YaHei" panose="020B0503020204020204" pitchFamily="34" charset="-122"/>
                <a:cs typeface="+mn-ea"/>
                <a:sym typeface="Arial" panose="020B0604020202020204" pitchFamily="34" charset="0"/>
              </a:rPr>
              <a:t>、高校助医项目签收</a:t>
            </a:r>
          </a:p>
        </p:txBody>
      </p:sp>
      <p:sp>
        <p:nvSpPr>
          <p:cNvPr id="5" name="文本框 4"/>
          <p:cNvSpPr txBox="1"/>
          <p:nvPr/>
        </p:nvSpPr>
        <p:spPr>
          <a:xfrm>
            <a:off x="624666" y="4470050"/>
            <a:ext cx="11223010" cy="1060931"/>
          </a:xfrm>
          <a:prstGeom prst="rect">
            <a:avLst/>
          </a:prstGeom>
          <a:noFill/>
        </p:spPr>
        <p:txBody>
          <a:bodyPr wrap="square" rtlCol="0">
            <a:spAutoFit/>
          </a:bodyPr>
          <a:lstStyle/>
          <a:p>
            <a:pPr>
              <a:lnSpc>
                <a:spcPct val="120000"/>
              </a:lnSpc>
            </a:pPr>
            <a:r>
              <a:rPr lang="zh-CN" altLang="en-US" dirty="0">
                <a:latin typeface="Arial" panose="020B0604020202020204" pitchFamily="34" charset="0"/>
                <a:ea typeface="Microsoft YaHei" panose="020B0503020204020204" pitchFamily="34" charset="-122"/>
                <a:cs typeface="+mn-ea"/>
                <a:sym typeface="Arial" panose="020B0604020202020204" pitchFamily="34" charset="0"/>
              </a:rPr>
              <a:t>签收步骤：</a:t>
            </a:r>
            <a:endParaRPr lang="en-US" altLang="zh-CN" dirty="0">
              <a:latin typeface="Arial" panose="020B0604020202020204" pitchFamily="34" charset="0"/>
              <a:ea typeface="Microsoft YaHei" panose="020B0503020204020204" pitchFamily="34" charset="-122"/>
              <a:cs typeface="+mn-ea"/>
              <a:sym typeface="Arial" panose="020B0604020202020204" pitchFamily="34" charset="0"/>
            </a:endParaRPr>
          </a:p>
          <a:p>
            <a:pPr>
              <a:lnSpc>
                <a:spcPct val="120000"/>
              </a:lnSpc>
            </a:pPr>
            <a:r>
              <a:rPr lang="en-US" altLang="zh-CN" dirty="0">
                <a:latin typeface="Arial" panose="020B0604020202020204" pitchFamily="34" charset="0"/>
                <a:ea typeface="Microsoft YaHei" panose="020B0503020204020204" pitchFamily="34" charset="-122"/>
                <a:cs typeface="+mn-ea"/>
                <a:sym typeface="Arial" panose="020B0604020202020204" pitchFamily="34" charset="0"/>
              </a:rPr>
              <a:t>1</a:t>
            </a:r>
            <a:r>
              <a:rPr lang="zh-CN" altLang="en-US" dirty="0">
                <a:latin typeface="Arial" panose="020B0604020202020204" pitchFamily="34" charset="0"/>
                <a:ea typeface="Microsoft YaHei" panose="020B0503020204020204" pitchFamily="34" charset="-122"/>
                <a:cs typeface="+mn-ea"/>
                <a:sym typeface="Arial" panose="020B0604020202020204" pitchFamily="34" charset="0"/>
              </a:rPr>
              <a:t>、设置姓名，年度，点击查询；</a:t>
            </a:r>
            <a:endParaRPr lang="en-US" altLang="zh-CN" dirty="0">
              <a:latin typeface="Arial" panose="020B0604020202020204" pitchFamily="34" charset="0"/>
              <a:ea typeface="Microsoft YaHei" panose="020B0503020204020204" pitchFamily="34" charset="-122"/>
              <a:cs typeface="+mn-ea"/>
              <a:sym typeface="Arial" panose="020B0604020202020204" pitchFamily="34" charset="0"/>
            </a:endParaRPr>
          </a:p>
          <a:p>
            <a:pPr>
              <a:lnSpc>
                <a:spcPct val="120000"/>
              </a:lnSpc>
            </a:pPr>
            <a:r>
              <a:rPr lang="en-US" altLang="zh-CN" dirty="0">
                <a:latin typeface="Arial" panose="020B0604020202020204" pitchFamily="34" charset="0"/>
                <a:ea typeface="Microsoft YaHei" panose="020B0503020204020204" pitchFamily="34" charset="-122"/>
                <a:cs typeface="+mn-ea"/>
                <a:sym typeface="Arial" panose="020B0604020202020204" pitchFamily="34" charset="0"/>
              </a:rPr>
              <a:t>2</a:t>
            </a:r>
            <a:r>
              <a:rPr lang="zh-CN" altLang="en-US" dirty="0">
                <a:latin typeface="Arial" panose="020B0604020202020204" pitchFamily="34" charset="0"/>
                <a:ea typeface="Microsoft YaHei" panose="020B0503020204020204" pitchFamily="34" charset="-122"/>
                <a:cs typeface="+mn-ea"/>
                <a:sym typeface="Arial" panose="020B0604020202020204" pitchFamily="34" charset="0"/>
              </a:rPr>
              <a:t>、勾选具体的签收状态为“</a:t>
            </a:r>
            <a:r>
              <a:rPr lang="zh-CN" altLang="en-US" dirty="0">
                <a:solidFill>
                  <a:srgbClr val="FF0000"/>
                </a:solidFill>
                <a:latin typeface="Arial" panose="020B0604020202020204" pitchFamily="34" charset="0"/>
                <a:ea typeface="Microsoft YaHei" panose="020B0503020204020204" pitchFamily="34" charset="-122"/>
                <a:cs typeface="+mn-ea"/>
                <a:sym typeface="Arial" panose="020B0604020202020204" pitchFamily="34" charset="0"/>
              </a:rPr>
              <a:t>待签收</a:t>
            </a:r>
            <a:r>
              <a:rPr lang="zh-CN" altLang="en-US" dirty="0">
                <a:latin typeface="Arial" panose="020B0604020202020204" pitchFamily="34" charset="0"/>
                <a:ea typeface="Microsoft YaHei" panose="020B0503020204020204" pitchFamily="34" charset="-122"/>
                <a:cs typeface="+mn-ea"/>
                <a:sym typeface="Arial" panose="020B0604020202020204" pitchFamily="34" charset="0"/>
              </a:rPr>
              <a:t>”的数据，点击“</a:t>
            </a:r>
            <a:r>
              <a:rPr lang="zh-CN" altLang="en-US" dirty="0">
                <a:solidFill>
                  <a:srgbClr val="FF0000"/>
                </a:solidFill>
                <a:latin typeface="Arial" panose="020B0604020202020204" pitchFamily="34" charset="0"/>
                <a:ea typeface="Microsoft YaHei" panose="020B0503020204020204" pitchFamily="34" charset="-122"/>
                <a:cs typeface="+mn-ea"/>
                <a:sym typeface="Arial" panose="020B0604020202020204" pitchFamily="34" charset="0"/>
              </a:rPr>
              <a:t>确定签收</a:t>
            </a:r>
            <a:r>
              <a:rPr lang="zh-CN" altLang="en-US" dirty="0">
                <a:latin typeface="Arial" panose="020B0604020202020204" pitchFamily="34" charset="0"/>
                <a:ea typeface="Microsoft YaHei" panose="020B0503020204020204" pitchFamily="34" charset="-122"/>
                <a:cs typeface="+mn-ea"/>
                <a:sym typeface="Arial" panose="020B0604020202020204" pitchFamily="34" charset="0"/>
              </a:rPr>
              <a:t>”</a:t>
            </a:r>
            <a:endParaRPr lang="en-US" altLang="zh-CN" dirty="0">
              <a:latin typeface="Arial" panose="020B0604020202020204" pitchFamily="34" charset="0"/>
              <a:ea typeface="Microsoft YaHei" panose="020B0503020204020204" pitchFamily="34" charset="-122"/>
              <a:cs typeface="+mn-ea"/>
              <a:sym typeface="Arial" panose="020B0604020202020204" pitchFamily="34" charset="0"/>
            </a:endParaRPr>
          </a:p>
        </p:txBody>
      </p:sp>
      <p:pic>
        <p:nvPicPr>
          <p:cNvPr id="2" name="图片 1"/>
          <p:cNvPicPr>
            <a:picLocks noChangeAspect="1"/>
          </p:cNvPicPr>
          <p:nvPr/>
        </p:nvPicPr>
        <p:blipFill>
          <a:blip r:embed="rId3"/>
          <a:stretch>
            <a:fillRect/>
          </a:stretch>
        </p:blipFill>
        <p:spPr>
          <a:xfrm>
            <a:off x="870904" y="968993"/>
            <a:ext cx="11846290" cy="3047619"/>
          </a:xfrm>
          <a:prstGeom prst="rect">
            <a:avLst/>
          </a:prstGeom>
        </p:spPr>
      </p:pic>
    </p:spTree>
    <p:extLst>
      <p:ext uri="{BB962C8B-B14F-4D97-AF65-F5344CB8AC3E}">
        <p14:creationId xmlns:p14="http://schemas.microsoft.com/office/powerpoint/2010/main" val="35052856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txBox="1">
            <a:spLocks/>
          </p:cNvSpPr>
          <p:nvPr/>
        </p:nvSpPr>
        <p:spPr>
          <a:xfrm>
            <a:off x="491318" y="337831"/>
            <a:ext cx="10515600" cy="631162"/>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40000"/>
              </a:lnSpc>
            </a:pPr>
            <a:r>
              <a:rPr lang="en-US" altLang="zh-CN" sz="3600" dirty="0">
                <a:latin typeface="Arial" panose="020B0604020202020204" pitchFamily="34" charset="0"/>
                <a:ea typeface="Microsoft YaHei" panose="020B0503020204020204" pitchFamily="34" charset="-122"/>
                <a:cs typeface="+mn-ea"/>
                <a:sym typeface="Arial" panose="020B0604020202020204" pitchFamily="34" charset="0"/>
              </a:rPr>
              <a:t>1.7</a:t>
            </a:r>
            <a:r>
              <a:rPr lang="zh-CN" altLang="en-US" sz="3600" dirty="0">
                <a:latin typeface="Arial" panose="020B0604020202020204" pitchFamily="34" charset="0"/>
                <a:ea typeface="Microsoft YaHei" panose="020B0503020204020204" pitchFamily="34" charset="-122"/>
                <a:cs typeface="+mn-ea"/>
                <a:sym typeface="Arial" panose="020B0604020202020204" pitchFamily="34" charset="0"/>
              </a:rPr>
              <a:t>、市红会端功能介绍</a:t>
            </a:r>
          </a:p>
        </p:txBody>
      </p:sp>
      <p:sp>
        <p:nvSpPr>
          <p:cNvPr id="5" name="文本框 4"/>
          <p:cNvSpPr txBox="1"/>
          <p:nvPr/>
        </p:nvSpPr>
        <p:spPr>
          <a:xfrm>
            <a:off x="624666" y="4172748"/>
            <a:ext cx="11223010" cy="2058128"/>
          </a:xfrm>
          <a:prstGeom prst="rect">
            <a:avLst/>
          </a:prstGeom>
          <a:noFill/>
        </p:spPr>
        <p:txBody>
          <a:bodyPr wrap="square" rtlCol="0">
            <a:spAutoFit/>
          </a:bodyPr>
          <a:lstStyle/>
          <a:p>
            <a:pPr>
              <a:lnSpc>
                <a:spcPct val="120000"/>
              </a:lnSpc>
            </a:pPr>
            <a:r>
              <a:rPr lang="zh-CN" altLang="en-US" dirty="0">
                <a:latin typeface="Arial" panose="020B0604020202020204" pitchFamily="34" charset="0"/>
                <a:ea typeface="Microsoft YaHei" panose="020B0503020204020204" pitchFamily="34" charset="-122"/>
                <a:cs typeface="+mn-ea"/>
                <a:sym typeface="Arial" panose="020B0604020202020204" pitchFamily="34" charset="0"/>
              </a:rPr>
              <a:t>功能介绍：</a:t>
            </a:r>
            <a:endParaRPr lang="en-US" altLang="zh-CN" dirty="0">
              <a:latin typeface="Arial" panose="020B0604020202020204" pitchFamily="34" charset="0"/>
              <a:ea typeface="Microsoft YaHei" panose="020B0503020204020204" pitchFamily="34" charset="-122"/>
              <a:cs typeface="+mn-ea"/>
              <a:sym typeface="Arial" panose="020B0604020202020204" pitchFamily="34" charset="0"/>
            </a:endParaRPr>
          </a:p>
          <a:p>
            <a:pPr>
              <a:lnSpc>
                <a:spcPct val="120000"/>
              </a:lnSpc>
            </a:pPr>
            <a:r>
              <a:rPr lang="en-US" altLang="zh-CN" dirty="0">
                <a:latin typeface="Arial" panose="020B0604020202020204" pitchFamily="34" charset="0"/>
                <a:ea typeface="Microsoft YaHei" panose="020B0503020204020204" pitchFamily="34" charset="-122"/>
                <a:cs typeface="+mn-ea"/>
                <a:sym typeface="Arial" panose="020B0604020202020204" pitchFamily="34" charset="0"/>
              </a:rPr>
              <a:t>1</a:t>
            </a:r>
            <a:r>
              <a:rPr lang="zh-CN" altLang="en-US" dirty="0">
                <a:latin typeface="Arial" panose="020B0604020202020204" pitchFamily="34" charset="0"/>
                <a:ea typeface="Microsoft YaHei" panose="020B0503020204020204" pitchFamily="34" charset="-122"/>
                <a:cs typeface="+mn-ea"/>
                <a:sym typeface="Arial" panose="020B0604020202020204" pitchFamily="34" charset="0"/>
              </a:rPr>
              <a:t>、高校助医申请管理：用于</a:t>
            </a:r>
            <a:r>
              <a:rPr lang="zh-CN" altLang="en-US" dirty="0">
                <a:solidFill>
                  <a:srgbClr val="FF0000"/>
                </a:solidFill>
                <a:latin typeface="Arial" panose="020B0604020202020204" pitchFamily="34" charset="0"/>
                <a:ea typeface="Microsoft YaHei" panose="020B0503020204020204" pitchFamily="34" charset="-122"/>
                <a:cs typeface="+mn-ea"/>
                <a:sym typeface="Arial" panose="020B0604020202020204" pitchFamily="34" charset="0"/>
              </a:rPr>
              <a:t>管理</a:t>
            </a:r>
            <a:r>
              <a:rPr lang="zh-CN" altLang="en-US" dirty="0">
                <a:latin typeface="Arial" panose="020B0604020202020204" pitchFamily="34" charset="0"/>
                <a:ea typeface="Microsoft YaHei" panose="020B0503020204020204" pitchFamily="34" charset="-122"/>
                <a:cs typeface="+mn-ea"/>
                <a:sym typeface="Arial" panose="020B0604020202020204" pitchFamily="34" charset="0"/>
              </a:rPr>
              <a:t>该高校所有院系提交上来的学生信息，并能对其进行</a:t>
            </a:r>
            <a:r>
              <a:rPr lang="zh-CN" altLang="en-US" dirty="0">
                <a:solidFill>
                  <a:srgbClr val="FF0000"/>
                </a:solidFill>
                <a:latin typeface="Arial" panose="020B0604020202020204" pitchFamily="34" charset="0"/>
                <a:ea typeface="Microsoft YaHei" panose="020B0503020204020204" pitchFamily="34" charset="-122"/>
                <a:cs typeface="+mn-ea"/>
                <a:sym typeface="Arial" panose="020B0604020202020204" pitchFamily="34" charset="0"/>
              </a:rPr>
              <a:t>高校审核</a:t>
            </a:r>
            <a:r>
              <a:rPr lang="zh-CN" altLang="en-US" dirty="0">
                <a:latin typeface="Arial" panose="020B0604020202020204" pitchFamily="34" charset="0"/>
                <a:ea typeface="Microsoft YaHei" panose="020B0503020204020204" pitchFamily="34" charset="-122"/>
                <a:cs typeface="+mn-ea"/>
                <a:sym typeface="Arial" panose="020B0604020202020204" pitchFamily="34" charset="0"/>
              </a:rPr>
              <a:t>，</a:t>
            </a:r>
            <a:r>
              <a:rPr lang="zh-CN" altLang="en-US" dirty="0">
                <a:solidFill>
                  <a:srgbClr val="FF0000"/>
                </a:solidFill>
                <a:latin typeface="Arial" panose="020B0604020202020204" pitchFamily="34" charset="0"/>
                <a:ea typeface="Microsoft YaHei" panose="020B0503020204020204" pitchFamily="34" charset="-122"/>
                <a:cs typeface="+mn-ea"/>
                <a:sym typeface="Arial" panose="020B0604020202020204" pitchFamily="34" charset="0"/>
              </a:rPr>
              <a:t>审核通过后，系统会自动将该生数据提交至市红会</a:t>
            </a:r>
            <a:r>
              <a:rPr lang="zh-CN" altLang="en-US" dirty="0">
                <a:latin typeface="Arial" panose="020B0604020202020204" pitchFamily="34" charset="0"/>
                <a:ea typeface="Microsoft YaHei" panose="020B0503020204020204" pitchFamily="34" charset="-122"/>
                <a:cs typeface="+mn-ea"/>
                <a:sym typeface="Arial" panose="020B0604020202020204" pitchFamily="34" charset="0"/>
              </a:rPr>
              <a:t>；</a:t>
            </a:r>
            <a:endParaRPr lang="en-US" altLang="zh-CN" dirty="0">
              <a:latin typeface="Arial" panose="020B0604020202020204" pitchFamily="34" charset="0"/>
              <a:ea typeface="Microsoft YaHei" panose="020B0503020204020204" pitchFamily="34" charset="-122"/>
              <a:cs typeface="+mn-ea"/>
              <a:sym typeface="Arial" panose="020B0604020202020204" pitchFamily="34" charset="0"/>
            </a:endParaRPr>
          </a:p>
          <a:p>
            <a:pPr>
              <a:lnSpc>
                <a:spcPct val="120000"/>
              </a:lnSpc>
            </a:pPr>
            <a:r>
              <a:rPr lang="en-US" altLang="zh-CN" dirty="0">
                <a:latin typeface="Arial" panose="020B0604020202020204" pitchFamily="34" charset="0"/>
                <a:ea typeface="Microsoft YaHei" panose="020B0503020204020204" pitchFamily="34" charset="-122"/>
                <a:cs typeface="+mn-ea"/>
                <a:sym typeface="Arial" panose="020B0604020202020204" pitchFamily="34" charset="0"/>
              </a:rPr>
              <a:t>2</a:t>
            </a:r>
            <a:r>
              <a:rPr lang="zh-CN" altLang="en-US" dirty="0">
                <a:latin typeface="Arial" panose="020B0604020202020204" pitchFamily="34" charset="0"/>
                <a:ea typeface="Microsoft YaHei" panose="020B0503020204020204" pitchFamily="34" charset="-122"/>
                <a:cs typeface="+mn-ea"/>
                <a:sym typeface="Arial" panose="020B0604020202020204" pitchFamily="34" charset="0"/>
              </a:rPr>
              <a:t>、高校救助学生信息查询：用于查询统计该高校在一个年度内申请高校救助项目的所有学生信息；</a:t>
            </a:r>
            <a:endParaRPr lang="en-US" altLang="zh-CN" dirty="0">
              <a:latin typeface="Arial" panose="020B0604020202020204" pitchFamily="34" charset="0"/>
              <a:ea typeface="Microsoft YaHei" panose="020B0503020204020204" pitchFamily="34" charset="-122"/>
              <a:cs typeface="+mn-ea"/>
              <a:sym typeface="Arial" panose="020B0604020202020204" pitchFamily="34" charset="0"/>
            </a:endParaRPr>
          </a:p>
          <a:p>
            <a:pPr>
              <a:lnSpc>
                <a:spcPct val="120000"/>
              </a:lnSpc>
            </a:pPr>
            <a:r>
              <a:rPr lang="en-US" altLang="zh-CN" dirty="0">
                <a:latin typeface="Arial" panose="020B0604020202020204" pitchFamily="34" charset="0"/>
                <a:ea typeface="Microsoft YaHei" panose="020B0503020204020204" pitchFamily="34" charset="-122"/>
                <a:cs typeface="+mn-ea"/>
                <a:sym typeface="Arial" panose="020B0604020202020204" pitchFamily="34" charset="0"/>
              </a:rPr>
              <a:t>3</a:t>
            </a:r>
            <a:r>
              <a:rPr lang="zh-CN" altLang="en-US" dirty="0">
                <a:latin typeface="Arial" panose="020B0604020202020204" pitchFamily="34" charset="0"/>
                <a:ea typeface="Microsoft YaHei" panose="020B0503020204020204" pitchFamily="34" charset="-122"/>
                <a:cs typeface="+mn-ea"/>
                <a:sym typeface="Arial" panose="020B0604020202020204" pitchFamily="34" charset="0"/>
              </a:rPr>
              <a:t>、高校助医项目签收：用于查看某个高校具体的学生签收情况；</a:t>
            </a:r>
            <a:endParaRPr lang="en-US" altLang="zh-CN" dirty="0">
              <a:latin typeface="Arial" panose="020B0604020202020204" pitchFamily="34" charset="0"/>
              <a:ea typeface="Microsoft YaHei" panose="020B0503020204020204" pitchFamily="34" charset="-122"/>
              <a:cs typeface="+mn-ea"/>
              <a:sym typeface="Arial" panose="020B0604020202020204" pitchFamily="34" charset="0"/>
            </a:endParaRPr>
          </a:p>
          <a:p>
            <a:pPr>
              <a:lnSpc>
                <a:spcPct val="120000"/>
              </a:lnSpc>
            </a:pPr>
            <a:r>
              <a:rPr lang="en-US" altLang="zh-CN" dirty="0">
                <a:latin typeface="Arial" panose="020B0604020202020204" pitchFamily="34" charset="0"/>
                <a:ea typeface="Microsoft YaHei" panose="020B0503020204020204" pitchFamily="34" charset="-122"/>
                <a:cs typeface="+mn-ea"/>
                <a:sym typeface="Arial" panose="020B0604020202020204" pitchFamily="34" charset="0"/>
              </a:rPr>
              <a:t>4</a:t>
            </a:r>
            <a:r>
              <a:rPr lang="zh-CN" altLang="en-US" dirty="0">
                <a:latin typeface="Arial" panose="020B0604020202020204" pitchFamily="34" charset="0"/>
                <a:ea typeface="Microsoft YaHei" panose="020B0503020204020204" pitchFamily="34" charset="-122"/>
                <a:cs typeface="+mn-ea"/>
                <a:sym typeface="Arial" panose="020B0604020202020204" pitchFamily="34" charset="0"/>
              </a:rPr>
              <a:t>、高校救助受助统计：用于统计</a:t>
            </a:r>
            <a:r>
              <a:rPr lang="en-US" altLang="zh-CN" dirty="0">
                <a:latin typeface="Arial" panose="020B0604020202020204" pitchFamily="34" charset="0"/>
                <a:ea typeface="Microsoft YaHei" panose="020B0503020204020204" pitchFamily="34" charset="-122"/>
                <a:cs typeface="+mn-ea"/>
                <a:sym typeface="Arial" panose="020B0604020202020204" pitchFamily="34" charset="0"/>
              </a:rPr>
              <a:t>56</a:t>
            </a:r>
            <a:r>
              <a:rPr lang="zh-CN" altLang="en-US" dirty="0">
                <a:latin typeface="Arial" panose="020B0604020202020204" pitchFamily="34" charset="0"/>
                <a:ea typeface="Microsoft YaHei" panose="020B0503020204020204" pitchFamily="34" charset="-122"/>
                <a:cs typeface="+mn-ea"/>
                <a:sym typeface="Arial" panose="020B0604020202020204" pitchFamily="34" charset="0"/>
              </a:rPr>
              <a:t>所高校的受助情况；</a:t>
            </a:r>
            <a:endParaRPr lang="en-US" altLang="zh-CN" dirty="0">
              <a:latin typeface="Arial" panose="020B0604020202020204" pitchFamily="34" charset="0"/>
              <a:ea typeface="Microsoft YaHei" panose="020B0503020204020204" pitchFamily="34" charset="-122"/>
              <a:cs typeface="+mn-ea"/>
              <a:sym typeface="Arial" panose="020B0604020202020204" pitchFamily="34" charset="0"/>
            </a:endParaRPr>
          </a:p>
        </p:txBody>
      </p:sp>
      <p:pic>
        <p:nvPicPr>
          <p:cNvPr id="3" name="图片 2"/>
          <p:cNvPicPr>
            <a:picLocks noChangeAspect="1"/>
          </p:cNvPicPr>
          <p:nvPr/>
        </p:nvPicPr>
        <p:blipFill>
          <a:blip r:embed="rId3"/>
          <a:stretch>
            <a:fillRect/>
          </a:stretch>
        </p:blipFill>
        <p:spPr>
          <a:xfrm>
            <a:off x="624666" y="1199442"/>
            <a:ext cx="11112409" cy="2742857"/>
          </a:xfrm>
          <a:prstGeom prst="rect">
            <a:avLst/>
          </a:prstGeom>
        </p:spPr>
      </p:pic>
    </p:spTree>
    <p:extLst>
      <p:ext uri="{BB962C8B-B14F-4D97-AF65-F5344CB8AC3E}">
        <p14:creationId xmlns:p14="http://schemas.microsoft.com/office/powerpoint/2010/main" val="40070322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txBox="1">
            <a:spLocks/>
          </p:cNvSpPr>
          <p:nvPr/>
        </p:nvSpPr>
        <p:spPr>
          <a:xfrm>
            <a:off x="491318" y="337831"/>
            <a:ext cx="10515600" cy="631162"/>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40000"/>
              </a:lnSpc>
            </a:pPr>
            <a:r>
              <a:rPr lang="en-US" altLang="zh-CN" sz="3600" dirty="0">
                <a:latin typeface="Arial" panose="020B0604020202020204" pitchFamily="34" charset="0"/>
                <a:ea typeface="Microsoft YaHei" panose="020B0503020204020204" pitchFamily="34" charset="-122"/>
                <a:cs typeface="+mn-ea"/>
                <a:sym typeface="Arial" panose="020B0604020202020204" pitchFamily="34" charset="0"/>
              </a:rPr>
              <a:t>1.8</a:t>
            </a:r>
            <a:r>
              <a:rPr lang="zh-CN" altLang="en-US" sz="3600" dirty="0">
                <a:latin typeface="Arial" panose="020B0604020202020204" pitchFamily="34" charset="0"/>
                <a:ea typeface="Microsoft YaHei" panose="020B0503020204020204" pitchFamily="34" charset="-122"/>
                <a:cs typeface="+mn-ea"/>
                <a:sym typeface="Arial" panose="020B0604020202020204" pitchFamily="34" charset="0"/>
              </a:rPr>
              <a:t>、高校助医申请管理</a:t>
            </a:r>
          </a:p>
        </p:txBody>
      </p:sp>
      <p:sp>
        <p:nvSpPr>
          <p:cNvPr id="5" name="文本框 4"/>
          <p:cNvSpPr txBox="1"/>
          <p:nvPr/>
        </p:nvSpPr>
        <p:spPr>
          <a:xfrm>
            <a:off x="491318" y="4456402"/>
            <a:ext cx="11223010" cy="1393330"/>
          </a:xfrm>
          <a:prstGeom prst="rect">
            <a:avLst/>
          </a:prstGeom>
          <a:noFill/>
        </p:spPr>
        <p:txBody>
          <a:bodyPr wrap="square" rtlCol="0">
            <a:spAutoFit/>
          </a:bodyPr>
          <a:lstStyle>
            <a:defPPr>
              <a:defRPr lang="zh-CN"/>
            </a:defPPr>
            <a:lvl1pPr>
              <a:lnSpc>
                <a:spcPct val="120000"/>
              </a:lnSpc>
              <a:defRPr>
                <a:latin typeface="Arial" panose="020B0604020202020204" pitchFamily="34" charset="0"/>
                <a:ea typeface="Microsoft YaHei" panose="020B0503020204020204" pitchFamily="34" charset="-122"/>
                <a:cs typeface="+mn-ea"/>
              </a:defRPr>
            </a:lvl1pPr>
          </a:lstStyle>
          <a:p>
            <a:r>
              <a:rPr lang="zh-CN" altLang="en-US" dirty="0">
                <a:sym typeface="Arial" panose="020B0604020202020204" pitchFamily="34" charset="0"/>
              </a:rPr>
              <a:t>审核步骤：</a:t>
            </a:r>
            <a:endParaRPr lang="en-US" altLang="zh-CN" dirty="0">
              <a:sym typeface="Arial" panose="020B0604020202020204" pitchFamily="34" charset="0"/>
            </a:endParaRPr>
          </a:p>
          <a:p>
            <a:r>
              <a:rPr lang="en-US" altLang="zh-CN" dirty="0">
                <a:sym typeface="Arial" panose="020B0604020202020204" pitchFamily="34" charset="0"/>
              </a:rPr>
              <a:t>1</a:t>
            </a:r>
            <a:r>
              <a:rPr lang="zh-CN" altLang="en-US" dirty="0">
                <a:sym typeface="Arial" panose="020B0604020202020204" pitchFamily="34" charset="0"/>
              </a:rPr>
              <a:t>、选择高校、年度，点击查询</a:t>
            </a:r>
            <a:endParaRPr lang="en-US" altLang="zh-CN" dirty="0">
              <a:sym typeface="Arial" panose="020B0604020202020204" pitchFamily="34" charset="0"/>
            </a:endParaRPr>
          </a:p>
          <a:p>
            <a:r>
              <a:rPr lang="en-US" altLang="zh-CN" dirty="0">
                <a:sym typeface="Arial" panose="020B0604020202020204" pitchFamily="34" charset="0"/>
              </a:rPr>
              <a:t>2</a:t>
            </a:r>
            <a:r>
              <a:rPr lang="zh-CN" altLang="en-US" dirty="0">
                <a:sym typeface="Arial" panose="020B0604020202020204" pitchFamily="34" charset="0"/>
              </a:rPr>
              <a:t>、找到审核状态为“待审核”的学生信息，点击“查看”进入具体的学生信息页面，并填写具体的审核结果，如：疾病等级、审核情况、救助等级、救助金额等，填写完成后，点击确定；</a:t>
            </a:r>
            <a:endParaRPr lang="en-US" altLang="zh-CN" dirty="0">
              <a:sym typeface="Arial" panose="020B0604020202020204" pitchFamily="34" charset="0"/>
            </a:endParaRPr>
          </a:p>
        </p:txBody>
      </p:sp>
      <p:pic>
        <p:nvPicPr>
          <p:cNvPr id="3" name="图片 2"/>
          <p:cNvPicPr>
            <a:picLocks noChangeAspect="1"/>
          </p:cNvPicPr>
          <p:nvPr/>
        </p:nvPicPr>
        <p:blipFill>
          <a:blip r:embed="rId3"/>
          <a:stretch>
            <a:fillRect/>
          </a:stretch>
        </p:blipFill>
        <p:spPr>
          <a:xfrm>
            <a:off x="624666" y="1199442"/>
            <a:ext cx="11112409" cy="2742857"/>
          </a:xfrm>
          <a:prstGeom prst="rect">
            <a:avLst/>
          </a:prstGeom>
        </p:spPr>
      </p:pic>
    </p:spTree>
    <p:extLst>
      <p:ext uri="{BB962C8B-B14F-4D97-AF65-F5344CB8AC3E}">
        <p14:creationId xmlns:p14="http://schemas.microsoft.com/office/powerpoint/2010/main" val="40300535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标题 1"/>
          <p:cNvSpPr txBox="1">
            <a:spLocks/>
          </p:cNvSpPr>
          <p:nvPr/>
        </p:nvSpPr>
        <p:spPr>
          <a:xfrm>
            <a:off x="491318" y="337831"/>
            <a:ext cx="10515600" cy="631162"/>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40000"/>
              </a:lnSpc>
            </a:pPr>
            <a:r>
              <a:rPr lang="en-US" altLang="zh-CN" sz="3600" dirty="0">
                <a:latin typeface="Arial" panose="020B0604020202020204" pitchFamily="34" charset="0"/>
                <a:ea typeface="Microsoft YaHei" panose="020B0503020204020204" pitchFamily="34" charset="-122"/>
                <a:cs typeface="+mn-ea"/>
                <a:sym typeface="Arial" panose="020B0604020202020204" pitchFamily="34" charset="0"/>
              </a:rPr>
              <a:t>2.1</a:t>
            </a:r>
            <a:r>
              <a:rPr lang="zh-CN" altLang="en-US" sz="3600" dirty="0">
                <a:latin typeface="Arial" panose="020B0604020202020204" pitchFamily="34" charset="0"/>
                <a:ea typeface="Microsoft YaHei" panose="020B0503020204020204" pitchFamily="34" charset="-122"/>
                <a:cs typeface="+mn-ea"/>
                <a:sym typeface="Arial" panose="020B0604020202020204" pitchFamily="34" charset="0"/>
              </a:rPr>
              <a:t>、账户体系说明及创建</a:t>
            </a:r>
          </a:p>
        </p:txBody>
      </p:sp>
      <p:graphicFrame>
        <p:nvGraphicFramePr>
          <p:cNvPr id="45" name="图示 44"/>
          <p:cNvGraphicFramePr/>
          <p:nvPr>
            <p:extLst>
              <p:ext uri="{D42A27DB-BD31-4B8C-83A1-F6EECF244321}">
                <p14:modId xmlns:p14="http://schemas.microsoft.com/office/powerpoint/2010/main" val="3728462898"/>
              </p:ext>
            </p:extLst>
          </p:nvPr>
        </p:nvGraphicFramePr>
        <p:xfrm>
          <a:off x="709684" y="1296537"/>
          <a:ext cx="5433325" cy="50055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6" name="文本框 45"/>
          <p:cNvSpPr txBox="1"/>
          <p:nvPr/>
        </p:nvSpPr>
        <p:spPr>
          <a:xfrm>
            <a:off x="5954974" y="2237458"/>
            <a:ext cx="6237026" cy="2390526"/>
          </a:xfrm>
          <a:prstGeom prst="rect">
            <a:avLst/>
          </a:prstGeom>
          <a:noFill/>
        </p:spPr>
        <p:txBody>
          <a:bodyPr wrap="square" rtlCol="0">
            <a:spAutoFit/>
          </a:bodyPr>
          <a:lstStyle/>
          <a:p>
            <a:pPr>
              <a:lnSpc>
                <a:spcPct val="120000"/>
              </a:lnSpc>
            </a:pPr>
            <a:r>
              <a:rPr lang="en-US" altLang="zh-CN" dirty="0">
                <a:latin typeface="Arial" panose="020B0604020202020204" pitchFamily="34" charset="0"/>
                <a:ea typeface="Microsoft YaHei" panose="020B0503020204020204" pitchFamily="34" charset="-122"/>
                <a:cs typeface="+mn-ea"/>
                <a:sym typeface="Arial" panose="020B0604020202020204" pitchFamily="34" charset="0"/>
              </a:rPr>
              <a:t>1 </a:t>
            </a:r>
            <a:r>
              <a:rPr lang="zh-CN" altLang="en-US" dirty="0">
                <a:latin typeface="Arial" panose="020B0604020202020204" pitchFamily="34" charset="0"/>
                <a:ea typeface="Microsoft YaHei" panose="020B0503020204020204" pitchFamily="34" charset="-122"/>
                <a:cs typeface="+mn-ea"/>
                <a:sym typeface="Arial" panose="020B0604020202020204" pitchFamily="34" charset="0"/>
              </a:rPr>
              <a:t>账户层级分为市红会、高校红会、院系红会三层</a:t>
            </a:r>
            <a:endParaRPr lang="en-US" altLang="zh-CN" dirty="0">
              <a:latin typeface="Arial" panose="020B0604020202020204" pitchFamily="34" charset="0"/>
              <a:ea typeface="Microsoft YaHei" panose="020B0503020204020204" pitchFamily="34" charset="-122"/>
              <a:cs typeface="+mn-ea"/>
              <a:sym typeface="Arial" panose="020B0604020202020204" pitchFamily="34" charset="0"/>
            </a:endParaRPr>
          </a:p>
          <a:p>
            <a:pPr>
              <a:lnSpc>
                <a:spcPct val="120000"/>
              </a:lnSpc>
            </a:pPr>
            <a:endParaRPr lang="en-US" altLang="zh-CN" dirty="0">
              <a:latin typeface="Arial" panose="020B0604020202020204" pitchFamily="34" charset="0"/>
              <a:ea typeface="Microsoft YaHei" panose="020B0503020204020204" pitchFamily="34" charset="-122"/>
              <a:cs typeface="+mn-ea"/>
              <a:sym typeface="Arial" panose="020B0604020202020204" pitchFamily="34" charset="0"/>
            </a:endParaRPr>
          </a:p>
          <a:p>
            <a:pPr>
              <a:lnSpc>
                <a:spcPct val="120000"/>
              </a:lnSpc>
            </a:pPr>
            <a:r>
              <a:rPr lang="en-US" altLang="zh-CN" dirty="0">
                <a:latin typeface="Arial" panose="020B0604020202020204" pitchFamily="34" charset="0"/>
                <a:ea typeface="Microsoft YaHei" panose="020B0503020204020204" pitchFamily="34" charset="-122"/>
                <a:cs typeface="+mn-ea"/>
                <a:sym typeface="Arial" panose="020B0604020202020204" pitchFamily="34" charset="0"/>
              </a:rPr>
              <a:t>2 </a:t>
            </a:r>
            <a:r>
              <a:rPr lang="zh-CN" altLang="en-US" dirty="0">
                <a:latin typeface="Arial" panose="020B0604020202020204" pitchFamily="34" charset="0"/>
                <a:ea typeface="Microsoft YaHei" panose="020B0503020204020204" pitchFamily="34" charset="-122"/>
                <a:cs typeface="+mn-ea"/>
                <a:sym typeface="Arial" panose="020B0604020202020204" pitchFamily="34" charset="0"/>
              </a:rPr>
              <a:t>市红会可以管理下辖的所有高校、院系的账号</a:t>
            </a:r>
            <a:endParaRPr lang="en-US" altLang="zh-CN" dirty="0">
              <a:latin typeface="Arial" panose="020B0604020202020204" pitchFamily="34" charset="0"/>
              <a:ea typeface="Microsoft YaHei" panose="020B0503020204020204" pitchFamily="34" charset="-122"/>
              <a:cs typeface="+mn-ea"/>
              <a:sym typeface="Arial" panose="020B0604020202020204" pitchFamily="34" charset="0"/>
            </a:endParaRPr>
          </a:p>
          <a:p>
            <a:pPr>
              <a:lnSpc>
                <a:spcPct val="120000"/>
              </a:lnSpc>
            </a:pPr>
            <a:endParaRPr lang="en-US" altLang="zh-CN" dirty="0">
              <a:latin typeface="Arial" panose="020B0604020202020204" pitchFamily="34" charset="0"/>
              <a:ea typeface="Microsoft YaHei" panose="020B0503020204020204" pitchFamily="34" charset="-122"/>
              <a:cs typeface="+mn-ea"/>
              <a:sym typeface="Arial" panose="020B0604020202020204" pitchFamily="34" charset="0"/>
            </a:endParaRPr>
          </a:p>
          <a:p>
            <a:pPr>
              <a:lnSpc>
                <a:spcPct val="120000"/>
              </a:lnSpc>
            </a:pPr>
            <a:r>
              <a:rPr lang="en-US" altLang="zh-CN" dirty="0">
                <a:latin typeface="Arial" panose="020B0604020202020204" pitchFamily="34" charset="0"/>
                <a:ea typeface="Microsoft YaHei" panose="020B0503020204020204" pitchFamily="34" charset="-122"/>
                <a:cs typeface="+mn-ea"/>
                <a:sym typeface="Arial" panose="020B0604020202020204" pitchFamily="34" charset="0"/>
              </a:rPr>
              <a:t>3 </a:t>
            </a:r>
            <a:r>
              <a:rPr lang="zh-CN" altLang="en-US" dirty="0">
                <a:latin typeface="Arial" panose="020B0604020202020204" pitchFamily="34" charset="0"/>
                <a:ea typeface="Microsoft YaHei" panose="020B0503020204020204" pitchFamily="34" charset="-122"/>
                <a:cs typeface="+mn-ea"/>
                <a:sym typeface="Arial" panose="020B0604020202020204" pitchFamily="34" charset="0"/>
              </a:rPr>
              <a:t>高校红会可以管理下辖的所有院系的账号</a:t>
            </a:r>
            <a:br>
              <a:rPr lang="en-US" altLang="zh-CN" dirty="0">
                <a:latin typeface="Arial" panose="020B0604020202020204" pitchFamily="34" charset="0"/>
                <a:ea typeface="Microsoft YaHei" panose="020B0503020204020204" pitchFamily="34" charset="-122"/>
                <a:cs typeface="+mn-ea"/>
                <a:sym typeface="Arial" panose="020B0604020202020204" pitchFamily="34" charset="0"/>
              </a:rPr>
            </a:br>
            <a:endParaRPr lang="en-US" altLang="zh-CN" dirty="0">
              <a:latin typeface="Arial" panose="020B0604020202020204" pitchFamily="34" charset="0"/>
              <a:ea typeface="Microsoft YaHei" panose="020B0503020204020204" pitchFamily="34" charset="-122"/>
              <a:cs typeface="+mn-ea"/>
              <a:sym typeface="Arial" panose="020B0604020202020204" pitchFamily="34" charset="0"/>
            </a:endParaRPr>
          </a:p>
          <a:p>
            <a:pPr>
              <a:lnSpc>
                <a:spcPct val="120000"/>
              </a:lnSpc>
            </a:pPr>
            <a:r>
              <a:rPr lang="en-US" altLang="zh-CN" dirty="0">
                <a:latin typeface="Arial" panose="020B0604020202020204" pitchFamily="34" charset="0"/>
                <a:ea typeface="Microsoft YaHei" panose="020B0503020204020204" pitchFamily="34" charset="-122"/>
                <a:cs typeface="+mn-ea"/>
                <a:sym typeface="Arial" panose="020B0604020202020204" pitchFamily="34" charset="0"/>
              </a:rPr>
              <a:t>4 </a:t>
            </a:r>
            <a:r>
              <a:rPr lang="zh-CN" altLang="en-US" dirty="0">
                <a:latin typeface="Arial" panose="020B0604020202020204" pitchFamily="34" charset="0"/>
                <a:ea typeface="Microsoft YaHei" panose="020B0503020204020204" pitchFamily="34" charset="-122"/>
                <a:cs typeface="+mn-ea"/>
                <a:sym typeface="Arial" panose="020B0604020202020204" pitchFamily="34" charset="0"/>
              </a:rPr>
              <a:t>院系红会只能创建隶属于本院系的人员账户</a:t>
            </a:r>
          </a:p>
        </p:txBody>
      </p:sp>
    </p:spTree>
    <p:extLst>
      <p:ext uri="{BB962C8B-B14F-4D97-AF65-F5344CB8AC3E}">
        <p14:creationId xmlns:p14="http://schemas.microsoft.com/office/powerpoint/2010/main" val="5308834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p:cNvSpPr txBox="1">
            <a:spLocks/>
          </p:cNvSpPr>
          <p:nvPr/>
        </p:nvSpPr>
        <p:spPr>
          <a:xfrm>
            <a:off x="491318" y="337831"/>
            <a:ext cx="10515600" cy="631162"/>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40000"/>
              </a:lnSpc>
            </a:pPr>
            <a:r>
              <a:rPr lang="en-US" altLang="zh-CN" sz="3600" dirty="0">
                <a:latin typeface="Arial" panose="020B0604020202020204" pitchFamily="34" charset="0"/>
                <a:ea typeface="Microsoft YaHei" panose="020B0503020204020204" pitchFamily="34" charset="-122"/>
                <a:cs typeface="+mn-ea"/>
                <a:sym typeface="Arial" panose="020B0604020202020204" pitchFamily="34" charset="0"/>
              </a:rPr>
              <a:t>2.2</a:t>
            </a:r>
            <a:r>
              <a:rPr lang="zh-CN" altLang="en-US" sz="3600" dirty="0">
                <a:latin typeface="Arial" panose="020B0604020202020204" pitchFamily="34" charset="0"/>
                <a:ea typeface="Microsoft YaHei" panose="020B0503020204020204" pitchFamily="34" charset="-122"/>
                <a:cs typeface="+mn-ea"/>
                <a:sym typeface="Arial" panose="020B0604020202020204" pitchFamily="34" charset="0"/>
              </a:rPr>
              <a:t>、创建高校</a:t>
            </a:r>
            <a:r>
              <a:rPr lang="en-US" altLang="zh-CN" sz="3600" dirty="0">
                <a:latin typeface="Arial" panose="020B0604020202020204" pitchFamily="34" charset="0"/>
                <a:ea typeface="Microsoft YaHei" panose="020B0503020204020204" pitchFamily="34" charset="-122"/>
                <a:cs typeface="+mn-ea"/>
                <a:sym typeface="Arial" panose="020B0604020202020204" pitchFamily="34" charset="0"/>
              </a:rPr>
              <a:t>-1</a:t>
            </a:r>
            <a:endParaRPr lang="zh-CN" altLang="en-US" sz="3600" dirty="0">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5" name="文本框 4"/>
          <p:cNvSpPr txBox="1"/>
          <p:nvPr/>
        </p:nvSpPr>
        <p:spPr>
          <a:xfrm>
            <a:off x="914051" y="4494877"/>
            <a:ext cx="11223010" cy="1391407"/>
          </a:xfrm>
          <a:prstGeom prst="rect">
            <a:avLst/>
          </a:prstGeom>
          <a:noFill/>
        </p:spPr>
        <p:txBody>
          <a:bodyPr wrap="square" rtlCol="0">
            <a:spAutoFit/>
          </a:bodyPr>
          <a:lstStyle/>
          <a:p>
            <a:pPr>
              <a:lnSpc>
                <a:spcPct val="120000"/>
              </a:lnSpc>
            </a:pPr>
            <a:r>
              <a:rPr lang="en-US" altLang="zh-CN" dirty="0">
                <a:latin typeface="Arial" panose="020B0604020202020204" pitchFamily="34" charset="0"/>
                <a:ea typeface="Microsoft YaHei" panose="020B0503020204020204" pitchFamily="34" charset="-122"/>
                <a:sym typeface="Arial" panose="020B0604020202020204" pitchFamily="34" charset="0"/>
              </a:rPr>
              <a:t>Step1</a:t>
            </a:r>
            <a:r>
              <a:rPr lang="zh-CN" altLang="zh-CN" dirty="0">
                <a:latin typeface="Arial" panose="020B0604020202020204" pitchFamily="34" charset="0"/>
                <a:ea typeface="Microsoft YaHei" panose="020B0503020204020204" pitchFamily="34" charset="-122"/>
                <a:sym typeface="Arial" panose="020B0604020202020204" pitchFamily="34" charset="0"/>
              </a:rPr>
              <a:t>： </a:t>
            </a:r>
            <a:r>
              <a:rPr lang="en-US" altLang="zh-CN" dirty="0">
                <a:latin typeface="Arial" panose="020B0604020202020204" pitchFamily="34" charset="0"/>
                <a:ea typeface="Microsoft YaHei" panose="020B0503020204020204" pitchFamily="34" charset="-122"/>
                <a:sym typeface="Arial" panose="020B0604020202020204" pitchFamily="34" charset="0"/>
              </a:rPr>
              <a:t> </a:t>
            </a:r>
            <a:r>
              <a:rPr lang="zh-CN" altLang="zh-CN" dirty="0">
                <a:latin typeface="Arial" panose="020B0604020202020204" pitchFamily="34" charset="0"/>
                <a:ea typeface="Microsoft YaHei" panose="020B0503020204020204" pitchFamily="34" charset="-122"/>
                <a:sym typeface="Arial" panose="020B0604020202020204" pitchFamily="34" charset="0"/>
              </a:rPr>
              <a:t>使用市红会 账户（</a:t>
            </a:r>
            <a:r>
              <a:rPr lang="en-US" altLang="zh-CN" dirty="0">
                <a:latin typeface="Arial" panose="020B0604020202020204" pitchFamily="34" charset="0"/>
                <a:ea typeface="Microsoft YaHei" panose="020B0503020204020204" pitchFamily="34" charset="-122"/>
                <a:sym typeface="Arial" panose="020B0604020202020204" pitchFamily="34" charset="0"/>
              </a:rPr>
              <a:t>admin</a:t>
            </a:r>
            <a:r>
              <a:rPr lang="zh-CN" altLang="zh-CN" dirty="0">
                <a:latin typeface="Arial" panose="020B0604020202020204" pitchFamily="34" charset="0"/>
                <a:ea typeface="Microsoft YaHei" panose="020B0503020204020204" pitchFamily="34" charset="-122"/>
                <a:sym typeface="Arial" panose="020B0604020202020204" pitchFamily="34" charset="0"/>
              </a:rPr>
              <a:t>）登陆 系统，并选择</a:t>
            </a:r>
            <a:r>
              <a:rPr lang="en-US" altLang="zh-CN" dirty="0">
                <a:latin typeface="Arial" panose="020B0604020202020204" pitchFamily="34" charset="0"/>
                <a:ea typeface="Microsoft YaHei" panose="020B0503020204020204" pitchFamily="34" charset="-122"/>
                <a:sym typeface="Arial" panose="020B0604020202020204" pitchFamily="34" charset="0"/>
              </a:rPr>
              <a:t>  </a:t>
            </a:r>
            <a:r>
              <a:rPr lang="zh-CN" altLang="zh-CN" dirty="0">
                <a:latin typeface="Arial" panose="020B0604020202020204" pitchFamily="34" charset="0"/>
                <a:ea typeface="Microsoft YaHei" panose="020B0503020204020204" pitchFamily="34" charset="-122"/>
                <a:sym typeface="Arial" panose="020B0604020202020204" pitchFamily="34" charset="0"/>
              </a:rPr>
              <a:t>高校助医项目</a:t>
            </a:r>
          </a:p>
          <a:p>
            <a:pPr>
              <a:lnSpc>
                <a:spcPct val="120000"/>
              </a:lnSpc>
            </a:pPr>
            <a:r>
              <a:rPr lang="en-US" altLang="zh-CN" dirty="0">
                <a:latin typeface="Arial" panose="020B0604020202020204" pitchFamily="34" charset="0"/>
                <a:ea typeface="Microsoft YaHei" panose="020B0503020204020204" pitchFamily="34" charset="-122"/>
                <a:sym typeface="Arial" panose="020B0604020202020204" pitchFamily="34" charset="0"/>
              </a:rPr>
              <a:t>Step2</a:t>
            </a:r>
            <a:r>
              <a:rPr lang="zh-CN" altLang="zh-CN" dirty="0">
                <a:latin typeface="Arial" panose="020B0604020202020204" pitchFamily="34" charset="0"/>
                <a:ea typeface="Microsoft YaHei" panose="020B0503020204020204" pitchFamily="34" charset="-122"/>
                <a:sym typeface="Arial" panose="020B0604020202020204" pitchFamily="34" charset="0"/>
              </a:rPr>
              <a:t>：</a:t>
            </a:r>
            <a:r>
              <a:rPr lang="en-US" altLang="zh-CN" dirty="0">
                <a:latin typeface="Arial" panose="020B0604020202020204" pitchFamily="34" charset="0"/>
                <a:ea typeface="Microsoft YaHei" panose="020B0503020204020204" pitchFamily="34" charset="-122"/>
                <a:sym typeface="Arial" panose="020B0604020202020204" pitchFamily="34" charset="0"/>
              </a:rPr>
              <a:t>  </a:t>
            </a:r>
            <a:r>
              <a:rPr lang="zh-CN" altLang="zh-CN" dirty="0">
                <a:latin typeface="Arial" panose="020B0604020202020204" pitchFamily="34" charset="0"/>
                <a:ea typeface="Microsoft YaHei" panose="020B0503020204020204" pitchFamily="34" charset="-122"/>
                <a:sym typeface="Arial" panose="020B0604020202020204" pitchFamily="34" charset="0"/>
              </a:rPr>
              <a:t>单击“用户管理”，进入用户管理页面</a:t>
            </a:r>
          </a:p>
          <a:p>
            <a:pPr>
              <a:lnSpc>
                <a:spcPct val="120000"/>
              </a:lnSpc>
            </a:pPr>
            <a:r>
              <a:rPr lang="en-US" altLang="zh-CN" dirty="0">
                <a:latin typeface="Arial" panose="020B0604020202020204" pitchFamily="34" charset="0"/>
                <a:ea typeface="Microsoft YaHei" panose="020B0503020204020204" pitchFamily="34" charset="-122"/>
                <a:sym typeface="Arial" panose="020B0604020202020204" pitchFamily="34" charset="0"/>
              </a:rPr>
              <a:t>Step3</a:t>
            </a:r>
            <a:r>
              <a:rPr lang="zh-CN" altLang="zh-CN" dirty="0">
                <a:latin typeface="Arial" panose="020B0604020202020204" pitchFamily="34" charset="0"/>
                <a:ea typeface="Microsoft YaHei" panose="020B0503020204020204" pitchFamily="34" charset="-122"/>
                <a:sym typeface="Arial" panose="020B0604020202020204" pitchFamily="34" charset="0"/>
              </a:rPr>
              <a:t>：</a:t>
            </a:r>
            <a:r>
              <a:rPr lang="en-US" altLang="zh-CN" dirty="0">
                <a:latin typeface="Arial" panose="020B0604020202020204" pitchFamily="34" charset="0"/>
                <a:ea typeface="Microsoft YaHei" panose="020B0503020204020204" pitchFamily="34" charset="-122"/>
                <a:sym typeface="Arial" panose="020B0604020202020204" pitchFamily="34" charset="0"/>
              </a:rPr>
              <a:t>  </a:t>
            </a:r>
            <a:r>
              <a:rPr lang="zh-CN" altLang="zh-CN" dirty="0">
                <a:latin typeface="Arial" panose="020B0604020202020204" pitchFamily="34" charset="0"/>
                <a:ea typeface="Microsoft YaHei" panose="020B0503020204020204" pitchFamily="34" charset="-122"/>
                <a:sym typeface="Arial" panose="020B0604020202020204" pitchFamily="34" charset="0"/>
              </a:rPr>
              <a:t>找到区县名称为“高校组”，单击右方“学校管理”，进入学校创建页面，如下图：</a:t>
            </a:r>
          </a:p>
          <a:p>
            <a:pPr>
              <a:lnSpc>
                <a:spcPct val="120000"/>
              </a:lnSpc>
            </a:pPr>
            <a:endParaRPr lang="en-US" altLang="zh-CN" b="1" dirty="0">
              <a:latin typeface="Arial" panose="020B0604020202020204" pitchFamily="34" charset="0"/>
              <a:ea typeface="Microsoft YaHei" panose="020B0503020204020204" pitchFamily="34" charset="-122"/>
              <a:cs typeface="+mn-ea"/>
              <a:sym typeface="Arial" panose="020B0604020202020204" pitchFamily="34" charset="0"/>
            </a:endParaRPr>
          </a:p>
        </p:txBody>
      </p:sp>
      <p:pic>
        <p:nvPicPr>
          <p:cNvPr id="6" name="图片 5"/>
          <p:cNvPicPr/>
          <p:nvPr/>
        </p:nvPicPr>
        <p:blipFill>
          <a:blip r:embed="rId2"/>
          <a:stretch>
            <a:fillRect/>
          </a:stretch>
        </p:blipFill>
        <p:spPr>
          <a:xfrm>
            <a:off x="914051" y="968992"/>
            <a:ext cx="10869631" cy="3275203"/>
          </a:xfrm>
          <a:prstGeom prst="rect">
            <a:avLst/>
          </a:prstGeom>
        </p:spPr>
      </p:pic>
    </p:spTree>
    <p:extLst>
      <p:ext uri="{BB962C8B-B14F-4D97-AF65-F5344CB8AC3E}">
        <p14:creationId xmlns:p14="http://schemas.microsoft.com/office/powerpoint/2010/main" val="6500941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p:cNvSpPr txBox="1">
            <a:spLocks/>
          </p:cNvSpPr>
          <p:nvPr/>
        </p:nvSpPr>
        <p:spPr>
          <a:xfrm>
            <a:off x="491318" y="337831"/>
            <a:ext cx="10515600" cy="631162"/>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40000"/>
              </a:lnSpc>
            </a:pPr>
            <a:r>
              <a:rPr lang="en-US" altLang="zh-CN" sz="3600" dirty="0">
                <a:latin typeface="Arial" panose="020B0604020202020204" pitchFamily="34" charset="0"/>
                <a:ea typeface="Microsoft YaHei" panose="020B0503020204020204" pitchFamily="34" charset="-122"/>
                <a:cs typeface="+mn-ea"/>
                <a:sym typeface="Arial" panose="020B0604020202020204" pitchFamily="34" charset="0"/>
              </a:rPr>
              <a:t>2.3</a:t>
            </a:r>
            <a:r>
              <a:rPr lang="zh-CN" altLang="en-US" sz="3600" dirty="0">
                <a:latin typeface="Arial" panose="020B0604020202020204" pitchFamily="34" charset="0"/>
                <a:ea typeface="Microsoft YaHei" panose="020B0503020204020204" pitchFamily="34" charset="-122"/>
                <a:cs typeface="+mn-ea"/>
                <a:sym typeface="Arial" panose="020B0604020202020204" pitchFamily="34" charset="0"/>
              </a:rPr>
              <a:t>、创建高校</a:t>
            </a:r>
            <a:r>
              <a:rPr lang="en-US" altLang="zh-CN" sz="3600" dirty="0">
                <a:latin typeface="Arial" panose="020B0604020202020204" pitchFamily="34" charset="0"/>
                <a:ea typeface="Microsoft YaHei" panose="020B0503020204020204" pitchFamily="34" charset="-122"/>
                <a:cs typeface="+mn-ea"/>
                <a:sym typeface="Arial" panose="020B0604020202020204" pitchFamily="34" charset="0"/>
              </a:rPr>
              <a:t>-2</a:t>
            </a:r>
            <a:endParaRPr lang="zh-CN" altLang="en-US" sz="3600" dirty="0">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5" name="文本框 4"/>
          <p:cNvSpPr txBox="1"/>
          <p:nvPr/>
        </p:nvSpPr>
        <p:spPr>
          <a:xfrm>
            <a:off x="914051" y="4494877"/>
            <a:ext cx="11223010" cy="396134"/>
          </a:xfrm>
          <a:prstGeom prst="rect">
            <a:avLst/>
          </a:prstGeom>
          <a:noFill/>
        </p:spPr>
        <p:txBody>
          <a:bodyPr wrap="square" rtlCol="0">
            <a:spAutoFit/>
          </a:bodyPr>
          <a:lstStyle/>
          <a:p>
            <a:pPr>
              <a:lnSpc>
                <a:spcPct val="120000"/>
              </a:lnSpc>
            </a:pPr>
            <a:r>
              <a:rPr lang="en-US" altLang="zh-CN" dirty="0">
                <a:latin typeface="Arial" panose="020B0604020202020204" pitchFamily="34" charset="0"/>
                <a:ea typeface="Microsoft YaHei" panose="020B0503020204020204" pitchFamily="34" charset="-122"/>
                <a:sym typeface="Arial" panose="020B0604020202020204" pitchFamily="34" charset="0"/>
              </a:rPr>
              <a:t>Step4</a:t>
            </a:r>
            <a:r>
              <a:rPr lang="zh-CN" altLang="zh-CN" dirty="0">
                <a:latin typeface="Arial" panose="020B0604020202020204" pitchFamily="34" charset="0"/>
                <a:ea typeface="Microsoft YaHei" panose="020B0503020204020204" pitchFamily="34" charset="-122"/>
                <a:sym typeface="Arial" panose="020B0604020202020204" pitchFamily="34" charset="0"/>
              </a:rPr>
              <a:t>：点击“添加学校”，填写相关信息，如</a:t>
            </a:r>
            <a:r>
              <a:rPr lang="zh-CN" altLang="en-US" dirty="0">
                <a:latin typeface="Arial" panose="020B0604020202020204" pitchFamily="34" charset="0"/>
                <a:ea typeface="Microsoft YaHei" panose="020B0503020204020204" pitchFamily="34" charset="-122"/>
                <a:sym typeface="Arial" panose="020B0604020202020204" pitchFamily="34" charset="0"/>
              </a:rPr>
              <a:t>下</a:t>
            </a:r>
            <a:r>
              <a:rPr lang="zh-CN" altLang="zh-CN" dirty="0">
                <a:latin typeface="Arial" panose="020B0604020202020204" pitchFamily="34" charset="0"/>
                <a:ea typeface="Microsoft YaHei" panose="020B0503020204020204" pitchFamily="34" charset="-122"/>
                <a:sym typeface="Arial" panose="020B0604020202020204" pitchFamily="34" charset="0"/>
              </a:rPr>
              <a:t>图：</a:t>
            </a:r>
          </a:p>
        </p:txBody>
      </p:sp>
      <p:pic>
        <p:nvPicPr>
          <p:cNvPr id="7" name="图片 6"/>
          <p:cNvPicPr/>
          <p:nvPr/>
        </p:nvPicPr>
        <p:blipFill>
          <a:blip r:embed="rId2"/>
          <a:stretch>
            <a:fillRect/>
          </a:stretch>
        </p:blipFill>
        <p:spPr>
          <a:xfrm>
            <a:off x="914050" y="1087695"/>
            <a:ext cx="10593587" cy="2966720"/>
          </a:xfrm>
          <a:prstGeom prst="rect">
            <a:avLst/>
          </a:prstGeom>
        </p:spPr>
      </p:pic>
    </p:spTree>
    <p:extLst>
      <p:ext uri="{BB962C8B-B14F-4D97-AF65-F5344CB8AC3E}">
        <p14:creationId xmlns:p14="http://schemas.microsoft.com/office/powerpoint/2010/main" val="32187038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p:cNvSpPr txBox="1">
            <a:spLocks/>
          </p:cNvSpPr>
          <p:nvPr/>
        </p:nvSpPr>
        <p:spPr>
          <a:xfrm>
            <a:off x="491318" y="337831"/>
            <a:ext cx="10515600" cy="631162"/>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40000"/>
              </a:lnSpc>
            </a:pPr>
            <a:r>
              <a:rPr lang="en-US" altLang="zh-CN" sz="3600" dirty="0">
                <a:latin typeface="Arial" panose="020B0604020202020204" pitchFamily="34" charset="0"/>
                <a:ea typeface="Microsoft YaHei" panose="020B0503020204020204" pitchFamily="34" charset="-122"/>
                <a:cs typeface="+mn-ea"/>
                <a:sym typeface="Arial" panose="020B0604020202020204" pitchFamily="34" charset="0"/>
              </a:rPr>
              <a:t>2.4</a:t>
            </a:r>
            <a:r>
              <a:rPr lang="zh-CN" altLang="en-US" sz="3600" dirty="0">
                <a:latin typeface="Arial" panose="020B0604020202020204" pitchFamily="34" charset="0"/>
                <a:ea typeface="Microsoft YaHei" panose="020B0503020204020204" pitchFamily="34" charset="-122"/>
                <a:cs typeface="+mn-ea"/>
                <a:sym typeface="Arial" panose="020B0604020202020204" pitchFamily="34" charset="0"/>
              </a:rPr>
              <a:t>、创建高校</a:t>
            </a:r>
            <a:r>
              <a:rPr lang="en-US" altLang="zh-CN" sz="3600" dirty="0">
                <a:latin typeface="Arial" panose="020B0604020202020204" pitchFamily="34" charset="0"/>
                <a:ea typeface="Microsoft YaHei" panose="020B0503020204020204" pitchFamily="34" charset="-122"/>
                <a:cs typeface="+mn-ea"/>
                <a:sym typeface="Arial" panose="020B0604020202020204" pitchFamily="34" charset="0"/>
              </a:rPr>
              <a:t>-3</a:t>
            </a:r>
            <a:endParaRPr lang="zh-CN" altLang="en-US" sz="3600" dirty="0">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5" name="文本框 4"/>
          <p:cNvSpPr txBox="1"/>
          <p:nvPr/>
        </p:nvSpPr>
        <p:spPr>
          <a:xfrm>
            <a:off x="968990" y="5117911"/>
            <a:ext cx="11223010" cy="1060931"/>
          </a:xfrm>
          <a:prstGeom prst="rect">
            <a:avLst/>
          </a:prstGeom>
          <a:noFill/>
        </p:spPr>
        <p:txBody>
          <a:bodyPr wrap="square" rtlCol="0">
            <a:spAutoFit/>
          </a:bodyPr>
          <a:lstStyle/>
          <a:p>
            <a:pPr>
              <a:lnSpc>
                <a:spcPct val="120000"/>
              </a:lnSpc>
            </a:pPr>
            <a:r>
              <a:rPr lang="en-US" altLang="zh-CN" b="1" dirty="0">
                <a:latin typeface="Arial" panose="020B0604020202020204" pitchFamily="34" charset="0"/>
                <a:ea typeface="Microsoft YaHei" panose="020B0503020204020204" pitchFamily="34" charset="-122"/>
                <a:cs typeface="+mn-ea"/>
                <a:sym typeface="Arial" panose="020B0604020202020204" pitchFamily="34" charset="0"/>
              </a:rPr>
              <a:t>Setp5:</a:t>
            </a:r>
            <a:r>
              <a:rPr lang="zh-CN" altLang="en-US" b="1" dirty="0">
                <a:latin typeface="Arial" panose="020B0604020202020204" pitchFamily="34" charset="0"/>
                <a:ea typeface="Microsoft YaHei" panose="020B0503020204020204" pitchFamily="34" charset="-122"/>
                <a:cs typeface="+mn-ea"/>
                <a:sym typeface="Arial" panose="020B0604020202020204" pitchFamily="34" charset="0"/>
              </a:rPr>
              <a:t>填写学校名、联系地址、联系人、联系人联系电话等字段，确定保存即可，高校创建完成后</a:t>
            </a:r>
            <a:r>
              <a:rPr lang="en-US" altLang="zh-CN" b="1" dirty="0">
                <a:latin typeface="Arial" panose="020B0604020202020204" pitchFamily="34" charset="0"/>
                <a:ea typeface="Microsoft YaHei" panose="020B0503020204020204" pitchFamily="34" charset="-122"/>
                <a:cs typeface="+mn-ea"/>
                <a:sym typeface="Arial" panose="020B0604020202020204" pitchFamily="34" charset="0"/>
              </a:rPr>
              <a:t>【</a:t>
            </a:r>
            <a:r>
              <a:rPr lang="zh-CN" altLang="en-US" b="1" dirty="0">
                <a:solidFill>
                  <a:srgbClr val="FF0000"/>
                </a:solidFill>
                <a:latin typeface="Arial" panose="020B0604020202020204" pitchFamily="34" charset="0"/>
                <a:ea typeface="Microsoft YaHei" panose="020B0503020204020204" pitchFamily="34" charset="-122"/>
                <a:cs typeface="+mn-ea"/>
                <a:sym typeface="Arial" panose="020B0604020202020204" pitchFamily="34" charset="0"/>
              </a:rPr>
              <a:t>以“上海邦德职业技术学院”为例</a:t>
            </a:r>
            <a:r>
              <a:rPr lang="en-US" altLang="zh-CN" b="1" dirty="0">
                <a:latin typeface="Arial" panose="020B0604020202020204" pitchFamily="34" charset="0"/>
                <a:ea typeface="Microsoft YaHei" panose="020B0503020204020204" pitchFamily="34" charset="-122"/>
                <a:cs typeface="+mn-ea"/>
                <a:sym typeface="Arial" panose="020B0604020202020204" pitchFamily="34" charset="0"/>
              </a:rPr>
              <a:t>】</a:t>
            </a:r>
            <a:r>
              <a:rPr lang="zh-CN" altLang="en-US" b="1" dirty="0">
                <a:latin typeface="Arial" panose="020B0604020202020204" pitchFamily="34" charset="0"/>
                <a:ea typeface="Microsoft YaHei" panose="020B0503020204020204" pitchFamily="34" charset="-122"/>
                <a:cs typeface="+mn-ea"/>
                <a:sym typeface="Arial" panose="020B0604020202020204" pitchFamily="34" charset="0"/>
              </a:rPr>
              <a:t>，开始创建高校人员账户，如下图：</a:t>
            </a:r>
            <a:endParaRPr lang="en-US" altLang="zh-CN" b="1" dirty="0">
              <a:latin typeface="Arial" panose="020B0604020202020204" pitchFamily="34" charset="0"/>
              <a:ea typeface="Microsoft YaHei" panose="020B0503020204020204" pitchFamily="34" charset="-122"/>
              <a:cs typeface="+mn-ea"/>
              <a:sym typeface="Arial" panose="020B0604020202020204" pitchFamily="34" charset="0"/>
            </a:endParaRPr>
          </a:p>
          <a:p>
            <a:pPr>
              <a:lnSpc>
                <a:spcPct val="120000"/>
              </a:lnSpc>
            </a:pPr>
            <a:r>
              <a:rPr lang="en-US" altLang="zh-CN" b="1" dirty="0">
                <a:latin typeface="Arial" panose="020B0604020202020204" pitchFamily="34" charset="0"/>
                <a:ea typeface="Microsoft YaHei" panose="020B0503020204020204" pitchFamily="34" charset="-122"/>
                <a:cs typeface="+mn-ea"/>
                <a:sym typeface="Arial" panose="020B0604020202020204" pitchFamily="34" charset="0"/>
              </a:rPr>
              <a:t>Setp6:</a:t>
            </a:r>
            <a:r>
              <a:rPr lang="zh-CN" altLang="en-US" b="1" dirty="0">
                <a:latin typeface="Arial" panose="020B0604020202020204" pitchFamily="34" charset="0"/>
                <a:ea typeface="Microsoft YaHei" panose="020B0503020204020204" pitchFamily="34" charset="-122"/>
                <a:cs typeface="+mn-ea"/>
                <a:sym typeface="Arial" panose="020B0604020202020204" pitchFamily="34" charset="0"/>
              </a:rPr>
              <a:t>如需修改，请点击“</a:t>
            </a:r>
            <a:r>
              <a:rPr lang="zh-CN" altLang="en-US" b="1" dirty="0">
                <a:solidFill>
                  <a:srgbClr val="FF0000"/>
                </a:solidFill>
                <a:latin typeface="Arial" panose="020B0604020202020204" pitchFamily="34" charset="0"/>
                <a:ea typeface="Microsoft YaHei" panose="020B0503020204020204" pitchFamily="34" charset="-122"/>
                <a:cs typeface="+mn-ea"/>
                <a:sym typeface="Arial" panose="020B0604020202020204" pitchFamily="34" charset="0"/>
              </a:rPr>
              <a:t>编辑</a:t>
            </a:r>
            <a:r>
              <a:rPr lang="zh-CN" altLang="en-US" b="1" dirty="0">
                <a:latin typeface="Arial" panose="020B0604020202020204" pitchFamily="34" charset="0"/>
                <a:ea typeface="Microsoft YaHei" panose="020B0503020204020204" pitchFamily="34" charset="-122"/>
                <a:cs typeface="+mn-ea"/>
                <a:sym typeface="Arial" panose="020B0604020202020204" pitchFamily="34" charset="0"/>
              </a:rPr>
              <a:t>”按钮，</a:t>
            </a:r>
            <a:endParaRPr lang="en-US" altLang="zh-CN" b="1" dirty="0">
              <a:latin typeface="Arial" panose="020B0604020202020204" pitchFamily="34" charset="0"/>
              <a:ea typeface="Microsoft YaHei" panose="020B0503020204020204" pitchFamily="34" charset="-122"/>
              <a:cs typeface="+mn-ea"/>
              <a:sym typeface="Arial" panose="020B0604020202020204" pitchFamily="34" charset="0"/>
            </a:endParaRPr>
          </a:p>
        </p:txBody>
      </p:sp>
      <p:pic>
        <p:nvPicPr>
          <p:cNvPr id="6" name="图片 5"/>
          <p:cNvPicPr/>
          <p:nvPr/>
        </p:nvPicPr>
        <p:blipFill>
          <a:blip r:embed="rId2"/>
          <a:stretch>
            <a:fillRect/>
          </a:stretch>
        </p:blipFill>
        <p:spPr>
          <a:xfrm>
            <a:off x="968989" y="1031856"/>
            <a:ext cx="10530021" cy="3488386"/>
          </a:xfrm>
          <a:prstGeom prst="rect">
            <a:avLst/>
          </a:prstGeom>
        </p:spPr>
      </p:pic>
    </p:spTree>
    <p:extLst>
      <p:ext uri="{BB962C8B-B14F-4D97-AF65-F5344CB8AC3E}">
        <p14:creationId xmlns:p14="http://schemas.microsoft.com/office/powerpoint/2010/main" val="3777414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p:cNvSpPr txBox="1">
            <a:spLocks/>
          </p:cNvSpPr>
          <p:nvPr/>
        </p:nvSpPr>
        <p:spPr>
          <a:xfrm>
            <a:off x="491318" y="337831"/>
            <a:ext cx="10515600" cy="631162"/>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40000"/>
              </a:lnSpc>
            </a:pPr>
            <a:r>
              <a:rPr lang="en-US" altLang="zh-CN" sz="3600" dirty="0">
                <a:latin typeface="Arial" panose="020B0604020202020204" pitchFamily="34" charset="0"/>
                <a:ea typeface="Microsoft YaHei" panose="020B0503020204020204" pitchFamily="34" charset="-122"/>
                <a:cs typeface="+mn-ea"/>
                <a:sym typeface="Arial" panose="020B0604020202020204" pitchFamily="34" charset="0"/>
              </a:rPr>
              <a:t>2.5</a:t>
            </a:r>
            <a:r>
              <a:rPr lang="zh-CN" altLang="en-US" sz="3600" dirty="0">
                <a:latin typeface="Arial" panose="020B0604020202020204" pitchFamily="34" charset="0"/>
                <a:ea typeface="Microsoft YaHei" panose="020B0503020204020204" pitchFamily="34" charset="-122"/>
                <a:cs typeface="+mn-ea"/>
                <a:sym typeface="Arial" panose="020B0604020202020204" pitchFamily="34" charset="0"/>
              </a:rPr>
              <a:t>、创建高校人员账户</a:t>
            </a:r>
            <a:r>
              <a:rPr lang="en-US" altLang="zh-CN" sz="3600" dirty="0">
                <a:latin typeface="Arial" panose="020B0604020202020204" pitchFamily="34" charset="0"/>
                <a:ea typeface="Microsoft YaHei" panose="020B0503020204020204" pitchFamily="34" charset="-122"/>
                <a:cs typeface="+mn-ea"/>
                <a:sym typeface="Arial" panose="020B0604020202020204" pitchFamily="34" charset="0"/>
              </a:rPr>
              <a:t>-4</a:t>
            </a:r>
            <a:endParaRPr lang="zh-CN" altLang="en-US" sz="3600" dirty="0">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7" name="文本框 6"/>
          <p:cNvSpPr txBox="1"/>
          <p:nvPr/>
        </p:nvSpPr>
        <p:spPr>
          <a:xfrm>
            <a:off x="968990" y="5117911"/>
            <a:ext cx="11223010" cy="396134"/>
          </a:xfrm>
          <a:prstGeom prst="rect">
            <a:avLst/>
          </a:prstGeom>
          <a:noFill/>
        </p:spPr>
        <p:txBody>
          <a:bodyPr wrap="square" rtlCol="0">
            <a:spAutoFit/>
          </a:bodyPr>
          <a:lstStyle/>
          <a:p>
            <a:pPr>
              <a:lnSpc>
                <a:spcPct val="120000"/>
              </a:lnSpc>
            </a:pPr>
            <a:r>
              <a:rPr lang="en-US" altLang="zh-CN" b="1" dirty="0">
                <a:latin typeface="Arial" panose="020B0604020202020204" pitchFamily="34" charset="0"/>
                <a:ea typeface="Microsoft YaHei" panose="020B0503020204020204" pitchFamily="34" charset="-122"/>
                <a:cs typeface="+mn-ea"/>
                <a:sym typeface="Arial" panose="020B0604020202020204" pitchFamily="34" charset="0"/>
              </a:rPr>
              <a:t>Setp7:</a:t>
            </a:r>
            <a:r>
              <a:rPr lang="zh-CN" altLang="en-US" b="1" dirty="0">
                <a:latin typeface="Arial" panose="020B0604020202020204" pitchFamily="34" charset="0"/>
                <a:ea typeface="Microsoft YaHei" panose="020B0503020204020204" pitchFamily="34" charset="-122"/>
                <a:cs typeface="+mn-ea"/>
                <a:sym typeface="Arial" panose="020B0604020202020204" pitchFamily="34" charset="0"/>
              </a:rPr>
              <a:t>选择需要已经创建好的学校，点击“</a:t>
            </a:r>
            <a:r>
              <a:rPr lang="zh-CN" altLang="en-US" b="1" dirty="0">
                <a:solidFill>
                  <a:srgbClr val="FF0000"/>
                </a:solidFill>
                <a:latin typeface="Arial" panose="020B0604020202020204" pitchFamily="34" charset="0"/>
                <a:ea typeface="Microsoft YaHei" panose="020B0503020204020204" pitchFamily="34" charset="-122"/>
                <a:cs typeface="+mn-ea"/>
                <a:sym typeface="Arial" panose="020B0604020202020204" pitchFamily="34" charset="0"/>
              </a:rPr>
              <a:t>学校用户管理</a:t>
            </a:r>
            <a:r>
              <a:rPr lang="zh-CN" altLang="en-US" b="1" dirty="0">
                <a:latin typeface="Arial" panose="020B0604020202020204" pitchFamily="34" charset="0"/>
                <a:ea typeface="Microsoft YaHei" panose="020B0503020204020204" pitchFamily="34" charset="-122"/>
                <a:cs typeface="+mn-ea"/>
                <a:sym typeface="Arial" panose="020B0604020202020204" pitchFamily="34" charset="0"/>
              </a:rPr>
              <a:t>”进入学校人员账户管理页面，如下图；</a:t>
            </a:r>
            <a:endParaRPr lang="en-US" altLang="zh-CN" b="1" dirty="0">
              <a:latin typeface="Arial" panose="020B0604020202020204" pitchFamily="34" charset="0"/>
              <a:ea typeface="Microsoft YaHei" panose="020B0503020204020204" pitchFamily="34" charset="-122"/>
              <a:cs typeface="+mn-ea"/>
              <a:sym typeface="Arial" panose="020B0604020202020204" pitchFamily="34" charset="0"/>
            </a:endParaRPr>
          </a:p>
        </p:txBody>
      </p:sp>
      <p:pic>
        <p:nvPicPr>
          <p:cNvPr id="4" name="图片 3"/>
          <p:cNvPicPr>
            <a:picLocks noChangeAspect="1"/>
          </p:cNvPicPr>
          <p:nvPr/>
        </p:nvPicPr>
        <p:blipFill>
          <a:blip r:embed="rId2"/>
          <a:stretch>
            <a:fillRect/>
          </a:stretch>
        </p:blipFill>
        <p:spPr>
          <a:xfrm>
            <a:off x="968990" y="1143059"/>
            <a:ext cx="10728429" cy="3495238"/>
          </a:xfrm>
          <a:prstGeom prst="rect">
            <a:avLst/>
          </a:prstGeom>
        </p:spPr>
      </p:pic>
    </p:spTree>
    <p:extLst>
      <p:ext uri="{BB962C8B-B14F-4D97-AF65-F5344CB8AC3E}">
        <p14:creationId xmlns:p14="http://schemas.microsoft.com/office/powerpoint/2010/main" val="22112838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p:cNvSpPr txBox="1">
            <a:spLocks/>
          </p:cNvSpPr>
          <p:nvPr/>
        </p:nvSpPr>
        <p:spPr>
          <a:xfrm>
            <a:off x="491318" y="337831"/>
            <a:ext cx="10515600" cy="631162"/>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40000"/>
              </a:lnSpc>
            </a:pPr>
            <a:r>
              <a:rPr lang="en-US" altLang="zh-CN" sz="3600" dirty="0">
                <a:latin typeface="Arial" panose="020B0604020202020204" pitchFamily="34" charset="0"/>
                <a:ea typeface="Microsoft YaHei" panose="020B0503020204020204" pitchFamily="34" charset="-122"/>
                <a:cs typeface="+mn-ea"/>
                <a:sym typeface="Arial" panose="020B0604020202020204" pitchFamily="34" charset="0"/>
              </a:rPr>
              <a:t>2.6</a:t>
            </a:r>
            <a:r>
              <a:rPr lang="zh-CN" altLang="en-US" sz="3600" dirty="0">
                <a:latin typeface="Arial" panose="020B0604020202020204" pitchFamily="34" charset="0"/>
                <a:ea typeface="Microsoft YaHei" panose="020B0503020204020204" pitchFamily="34" charset="-122"/>
                <a:cs typeface="+mn-ea"/>
                <a:sym typeface="Arial" panose="020B0604020202020204" pitchFamily="34" charset="0"/>
              </a:rPr>
              <a:t>、创建高校人员账户</a:t>
            </a:r>
            <a:r>
              <a:rPr lang="en-US" altLang="zh-CN" sz="3600" dirty="0">
                <a:latin typeface="Arial" panose="020B0604020202020204" pitchFamily="34" charset="0"/>
                <a:ea typeface="Microsoft YaHei" panose="020B0503020204020204" pitchFamily="34" charset="-122"/>
                <a:cs typeface="+mn-ea"/>
                <a:sym typeface="Arial" panose="020B0604020202020204" pitchFamily="34" charset="0"/>
              </a:rPr>
              <a:t>-5</a:t>
            </a:r>
            <a:endParaRPr lang="zh-CN" altLang="en-US" sz="3600" dirty="0">
              <a:latin typeface="Arial" panose="020B0604020202020204" pitchFamily="34" charset="0"/>
              <a:ea typeface="Microsoft YaHei" panose="020B0503020204020204" pitchFamily="34" charset="-122"/>
              <a:cs typeface="+mn-ea"/>
              <a:sym typeface="Arial" panose="020B0604020202020204" pitchFamily="34" charset="0"/>
            </a:endParaRPr>
          </a:p>
        </p:txBody>
      </p:sp>
      <p:pic>
        <p:nvPicPr>
          <p:cNvPr id="6" name="图片 5"/>
          <p:cNvPicPr>
            <a:picLocks noChangeAspect="1"/>
          </p:cNvPicPr>
          <p:nvPr/>
        </p:nvPicPr>
        <p:blipFill>
          <a:blip r:embed="rId2"/>
          <a:stretch>
            <a:fillRect/>
          </a:stretch>
        </p:blipFill>
        <p:spPr>
          <a:xfrm>
            <a:off x="996284" y="874913"/>
            <a:ext cx="10454781" cy="3676190"/>
          </a:xfrm>
          <a:prstGeom prst="rect">
            <a:avLst/>
          </a:prstGeom>
        </p:spPr>
      </p:pic>
      <p:sp>
        <p:nvSpPr>
          <p:cNvPr id="7" name="文本框 6"/>
          <p:cNvSpPr txBox="1"/>
          <p:nvPr/>
        </p:nvSpPr>
        <p:spPr>
          <a:xfrm>
            <a:off x="968990" y="5117911"/>
            <a:ext cx="11223010" cy="728533"/>
          </a:xfrm>
          <a:prstGeom prst="rect">
            <a:avLst/>
          </a:prstGeom>
          <a:noFill/>
        </p:spPr>
        <p:txBody>
          <a:bodyPr wrap="square" rtlCol="0">
            <a:spAutoFit/>
          </a:bodyPr>
          <a:lstStyle/>
          <a:p>
            <a:pPr>
              <a:lnSpc>
                <a:spcPct val="120000"/>
              </a:lnSpc>
            </a:pPr>
            <a:r>
              <a:rPr lang="en-US" altLang="zh-CN" b="1" dirty="0">
                <a:latin typeface="Arial" panose="020B0604020202020204" pitchFamily="34" charset="0"/>
                <a:ea typeface="Microsoft YaHei" panose="020B0503020204020204" pitchFamily="34" charset="-122"/>
                <a:cs typeface="+mn-ea"/>
                <a:sym typeface="Arial" panose="020B0604020202020204" pitchFamily="34" charset="0"/>
              </a:rPr>
              <a:t>Setp8:</a:t>
            </a:r>
            <a:r>
              <a:rPr lang="zh-CN" altLang="en-US" b="1" dirty="0">
                <a:latin typeface="Arial" panose="020B0604020202020204" pitchFamily="34" charset="0"/>
                <a:ea typeface="Microsoft YaHei" panose="020B0503020204020204" pitchFamily="34" charset="-122"/>
                <a:cs typeface="+mn-ea"/>
                <a:sym typeface="Arial" panose="020B0604020202020204" pitchFamily="34" charset="0"/>
              </a:rPr>
              <a:t>填写登录名，密码，用户昵称等信息，确定保存；</a:t>
            </a:r>
            <a:endParaRPr lang="en-US" altLang="zh-CN" b="1" dirty="0">
              <a:latin typeface="Arial" panose="020B0604020202020204" pitchFamily="34" charset="0"/>
              <a:ea typeface="Microsoft YaHei" panose="020B0503020204020204" pitchFamily="34" charset="-122"/>
              <a:cs typeface="+mn-ea"/>
              <a:sym typeface="Arial" panose="020B0604020202020204" pitchFamily="34" charset="0"/>
            </a:endParaRPr>
          </a:p>
          <a:p>
            <a:pPr>
              <a:lnSpc>
                <a:spcPct val="120000"/>
              </a:lnSpc>
            </a:pPr>
            <a:r>
              <a:rPr lang="en-US" altLang="zh-CN" b="1" dirty="0">
                <a:latin typeface="Arial" panose="020B0604020202020204" pitchFamily="34" charset="0"/>
                <a:ea typeface="Microsoft YaHei" panose="020B0503020204020204" pitchFamily="34" charset="-122"/>
                <a:cs typeface="+mn-ea"/>
                <a:sym typeface="Arial" panose="020B0604020202020204" pitchFamily="34" charset="0"/>
              </a:rPr>
              <a:t>Setp9:</a:t>
            </a:r>
            <a:r>
              <a:rPr lang="zh-CN" altLang="en-US" b="1" dirty="0">
                <a:latin typeface="Arial" panose="020B0604020202020204" pitchFamily="34" charset="0"/>
                <a:ea typeface="Microsoft YaHei" panose="020B0503020204020204" pitchFamily="34" charset="-122"/>
                <a:cs typeface="+mn-ea"/>
                <a:sym typeface="Arial" panose="020B0604020202020204" pitchFamily="34" charset="0"/>
              </a:rPr>
              <a:t>如下修改，点击右侧“</a:t>
            </a:r>
            <a:r>
              <a:rPr lang="zh-CN" altLang="en-US" b="1" dirty="0">
                <a:solidFill>
                  <a:srgbClr val="FF0000"/>
                </a:solidFill>
                <a:latin typeface="Arial" panose="020B0604020202020204" pitchFamily="34" charset="0"/>
                <a:ea typeface="Microsoft YaHei" panose="020B0503020204020204" pitchFamily="34" charset="-122"/>
                <a:cs typeface="+mn-ea"/>
                <a:sym typeface="Arial" panose="020B0604020202020204" pitchFamily="34" charset="0"/>
              </a:rPr>
              <a:t>编辑</a:t>
            </a:r>
            <a:r>
              <a:rPr lang="zh-CN" altLang="en-US" b="1" dirty="0">
                <a:latin typeface="Arial" panose="020B0604020202020204" pitchFamily="34" charset="0"/>
                <a:ea typeface="Microsoft YaHei" panose="020B0503020204020204" pitchFamily="34" charset="-122"/>
                <a:cs typeface="+mn-ea"/>
                <a:sym typeface="Arial" panose="020B0604020202020204" pitchFamily="34" charset="0"/>
              </a:rPr>
              <a:t>”，重新更新以上信息即可；</a:t>
            </a:r>
            <a:endParaRPr lang="en-US" altLang="zh-CN" b="1" dirty="0">
              <a:latin typeface="Arial" panose="020B0604020202020204" pitchFamily="34" charset="0"/>
              <a:ea typeface="Microsoft YaHei"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6408694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p:cNvSpPr txBox="1">
            <a:spLocks/>
          </p:cNvSpPr>
          <p:nvPr/>
        </p:nvSpPr>
        <p:spPr>
          <a:xfrm>
            <a:off x="491318" y="337831"/>
            <a:ext cx="10515600" cy="631162"/>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40000"/>
              </a:lnSpc>
            </a:pPr>
            <a:r>
              <a:rPr lang="en-US" altLang="zh-CN" sz="3600" dirty="0">
                <a:latin typeface="Arial" panose="020B0604020202020204" pitchFamily="34" charset="0"/>
                <a:ea typeface="Microsoft YaHei" panose="020B0503020204020204" pitchFamily="34" charset="-122"/>
                <a:cs typeface="+mn-ea"/>
                <a:sym typeface="Arial" panose="020B0604020202020204" pitchFamily="34" charset="0"/>
              </a:rPr>
              <a:t>2.7</a:t>
            </a:r>
            <a:r>
              <a:rPr lang="zh-CN" altLang="en-US" sz="3600" dirty="0">
                <a:latin typeface="Arial" panose="020B0604020202020204" pitchFamily="34" charset="0"/>
                <a:ea typeface="Microsoft YaHei" panose="020B0503020204020204" pitchFamily="34" charset="-122"/>
                <a:cs typeface="+mn-ea"/>
                <a:sym typeface="Arial" panose="020B0604020202020204" pitchFamily="34" charset="0"/>
              </a:rPr>
              <a:t>、创建院系</a:t>
            </a:r>
            <a:r>
              <a:rPr lang="en-US" altLang="zh-CN" sz="3600" dirty="0">
                <a:latin typeface="Arial" panose="020B0604020202020204" pitchFamily="34" charset="0"/>
                <a:ea typeface="Microsoft YaHei" panose="020B0503020204020204" pitchFamily="34" charset="-122"/>
                <a:cs typeface="+mn-ea"/>
                <a:sym typeface="Arial" panose="020B0604020202020204" pitchFamily="34" charset="0"/>
              </a:rPr>
              <a:t>-1</a:t>
            </a:r>
            <a:endParaRPr lang="zh-CN" altLang="en-US" sz="3600" dirty="0">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6" name="文本框 5"/>
          <p:cNvSpPr txBox="1"/>
          <p:nvPr/>
        </p:nvSpPr>
        <p:spPr>
          <a:xfrm>
            <a:off x="968990" y="4166509"/>
            <a:ext cx="11223010" cy="728533"/>
          </a:xfrm>
          <a:prstGeom prst="rect">
            <a:avLst/>
          </a:prstGeom>
          <a:noFill/>
        </p:spPr>
        <p:txBody>
          <a:bodyPr wrap="square" rtlCol="0">
            <a:spAutoFit/>
          </a:bodyPr>
          <a:lstStyle/>
          <a:p>
            <a:pPr>
              <a:lnSpc>
                <a:spcPct val="120000"/>
              </a:lnSpc>
            </a:pPr>
            <a:r>
              <a:rPr lang="zh-CN" altLang="en-US" b="1" dirty="0">
                <a:latin typeface="Arial" panose="020B0604020202020204" pitchFamily="34" charset="0"/>
                <a:ea typeface="Microsoft YaHei" panose="020B0503020204020204" pitchFamily="34" charset="-122"/>
                <a:cs typeface="+mn-ea"/>
                <a:sym typeface="Arial" panose="020B0604020202020204" pitchFamily="34" charset="0"/>
              </a:rPr>
              <a:t>院系创建步骤</a:t>
            </a:r>
            <a:r>
              <a:rPr lang="en-US" altLang="zh-CN" b="1" dirty="0">
                <a:latin typeface="Arial" panose="020B0604020202020204" pitchFamily="34" charset="0"/>
                <a:ea typeface="Microsoft YaHei" panose="020B0503020204020204" pitchFamily="34" charset="-122"/>
                <a:cs typeface="+mn-ea"/>
                <a:sym typeface="Arial" panose="020B0604020202020204" pitchFamily="34" charset="0"/>
              </a:rPr>
              <a:t>【</a:t>
            </a:r>
            <a:r>
              <a:rPr lang="zh-CN" altLang="en-US" b="1" dirty="0">
                <a:latin typeface="Arial" panose="020B0604020202020204" pitchFamily="34" charset="0"/>
                <a:ea typeface="Microsoft YaHei" panose="020B0503020204020204" pitchFamily="34" charset="-122"/>
                <a:cs typeface="+mn-ea"/>
                <a:sym typeface="Arial" panose="020B0604020202020204" pitchFamily="34" charset="0"/>
              </a:rPr>
              <a:t>各个高校自行创建或者由市红会统一创建</a:t>
            </a:r>
            <a:r>
              <a:rPr lang="en-US" altLang="zh-CN" b="1" dirty="0">
                <a:latin typeface="Arial" panose="020B0604020202020204" pitchFamily="34" charset="0"/>
                <a:ea typeface="Microsoft YaHei" panose="020B0503020204020204" pitchFamily="34" charset="-122"/>
                <a:cs typeface="+mn-ea"/>
                <a:sym typeface="Arial" panose="020B0604020202020204" pitchFamily="34" charset="0"/>
              </a:rPr>
              <a:t>】</a:t>
            </a:r>
            <a:r>
              <a:rPr lang="zh-CN" altLang="en-US" b="1" dirty="0">
                <a:latin typeface="Arial" panose="020B0604020202020204" pitchFamily="34" charset="0"/>
                <a:ea typeface="Microsoft YaHei" panose="020B0503020204020204" pitchFamily="34" charset="-122"/>
                <a:cs typeface="+mn-ea"/>
                <a:sym typeface="Arial" panose="020B0604020202020204" pitchFamily="34" charset="0"/>
              </a:rPr>
              <a:t>：</a:t>
            </a:r>
            <a:endParaRPr lang="en-US" altLang="zh-CN" b="1" dirty="0">
              <a:latin typeface="Arial" panose="020B0604020202020204" pitchFamily="34" charset="0"/>
              <a:ea typeface="Microsoft YaHei" panose="020B0503020204020204" pitchFamily="34" charset="-122"/>
              <a:cs typeface="+mn-ea"/>
              <a:sym typeface="Arial" panose="020B0604020202020204" pitchFamily="34" charset="0"/>
            </a:endParaRPr>
          </a:p>
          <a:p>
            <a:pPr>
              <a:lnSpc>
                <a:spcPct val="120000"/>
              </a:lnSpc>
            </a:pPr>
            <a:r>
              <a:rPr lang="en-US" altLang="zh-CN" b="1" dirty="0">
                <a:latin typeface="Arial" panose="020B0604020202020204" pitchFamily="34" charset="0"/>
                <a:ea typeface="Microsoft YaHei" panose="020B0503020204020204" pitchFamily="34" charset="-122"/>
                <a:cs typeface="+mn-ea"/>
                <a:sym typeface="Arial" panose="020B0604020202020204" pitchFamily="34" charset="0"/>
              </a:rPr>
              <a:t>Setp1:</a:t>
            </a:r>
            <a:r>
              <a:rPr lang="zh-CN" altLang="en-US" b="1" dirty="0">
                <a:latin typeface="Arial" panose="020B0604020202020204" pitchFamily="34" charset="0"/>
                <a:ea typeface="Microsoft YaHei" panose="020B0503020204020204" pitchFamily="34" charset="-122"/>
                <a:cs typeface="+mn-ea"/>
                <a:sym typeface="Arial" panose="020B0604020202020204" pitchFamily="34" charset="0"/>
              </a:rPr>
              <a:t>选择所需要创建院系对应的大学，点击“</a:t>
            </a:r>
            <a:r>
              <a:rPr lang="zh-CN" altLang="en-US" b="1" dirty="0">
                <a:solidFill>
                  <a:srgbClr val="FF0000"/>
                </a:solidFill>
                <a:latin typeface="Arial" panose="020B0604020202020204" pitchFamily="34" charset="0"/>
                <a:ea typeface="Microsoft YaHei" panose="020B0503020204020204" pitchFamily="34" charset="-122"/>
                <a:cs typeface="+mn-ea"/>
                <a:sym typeface="Arial" panose="020B0604020202020204" pitchFamily="34" charset="0"/>
              </a:rPr>
              <a:t>院系管理</a:t>
            </a:r>
            <a:r>
              <a:rPr lang="zh-CN" altLang="en-US" b="1" dirty="0">
                <a:latin typeface="Arial" panose="020B0604020202020204" pitchFamily="34" charset="0"/>
                <a:ea typeface="Microsoft YaHei" panose="020B0503020204020204" pitchFamily="34" charset="-122"/>
                <a:cs typeface="+mn-ea"/>
                <a:sym typeface="Arial" panose="020B0604020202020204" pitchFamily="34" charset="0"/>
              </a:rPr>
              <a:t>”进入下图：</a:t>
            </a:r>
            <a:endParaRPr lang="en-US" altLang="zh-CN" b="1" dirty="0">
              <a:latin typeface="Arial" panose="020B0604020202020204" pitchFamily="34" charset="0"/>
              <a:ea typeface="Microsoft YaHei" panose="020B0503020204020204" pitchFamily="34" charset="-122"/>
              <a:cs typeface="+mn-ea"/>
              <a:sym typeface="Arial" panose="020B0604020202020204" pitchFamily="34" charset="0"/>
            </a:endParaRPr>
          </a:p>
        </p:txBody>
      </p:sp>
      <p:pic>
        <p:nvPicPr>
          <p:cNvPr id="7" name="图片 6"/>
          <p:cNvPicPr/>
          <p:nvPr/>
        </p:nvPicPr>
        <p:blipFill>
          <a:blip r:embed="rId2"/>
          <a:stretch>
            <a:fillRect/>
          </a:stretch>
        </p:blipFill>
        <p:spPr>
          <a:xfrm>
            <a:off x="996284" y="1228300"/>
            <a:ext cx="10649376" cy="2696719"/>
          </a:xfrm>
          <a:prstGeom prst="rect">
            <a:avLst/>
          </a:prstGeom>
        </p:spPr>
      </p:pic>
    </p:spTree>
    <p:extLst>
      <p:ext uri="{BB962C8B-B14F-4D97-AF65-F5344CB8AC3E}">
        <p14:creationId xmlns:p14="http://schemas.microsoft.com/office/powerpoint/2010/main" val="3876150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txBox="1">
            <a:spLocks/>
          </p:cNvSpPr>
          <p:nvPr/>
        </p:nvSpPr>
        <p:spPr>
          <a:xfrm>
            <a:off x="491318" y="337831"/>
            <a:ext cx="10515600" cy="631162"/>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40000"/>
              </a:lnSpc>
            </a:pPr>
            <a:r>
              <a:rPr lang="en-US" altLang="zh-CN" sz="3600" dirty="0">
                <a:latin typeface="Arial" panose="020B0604020202020204" pitchFamily="34" charset="0"/>
                <a:ea typeface="Microsoft YaHei" panose="020B0503020204020204" pitchFamily="34" charset="-122"/>
                <a:cs typeface="+mn-ea"/>
                <a:sym typeface="Arial" panose="020B0604020202020204" pitchFamily="34" charset="0"/>
              </a:rPr>
              <a:t>2.8</a:t>
            </a:r>
            <a:r>
              <a:rPr lang="zh-CN" altLang="en-US" sz="3600" dirty="0">
                <a:latin typeface="Arial" panose="020B0604020202020204" pitchFamily="34" charset="0"/>
                <a:ea typeface="Microsoft YaHei" panose="020B0503020204020204" pitchFamily="34" charset="-122"/>
                <a:cs typeface="+mn-ea"/>
                <a:sym typeface="Arial" panose="020B0604020202020204" pitchFamily="34" charset="0"/>
              </a:rPr>
              <a:t>、创建院系</a:t>
            </a:r>
            <a:r>
              <a:rPr lang="en-US" altLang="zh-CN" sz="3600" dirty="0">
                <a:latin typeface="Arial" panose="020B0604020202020204" pitchFamily="34" charset="0"/>
                <a:ea typeface="Microsoft YaHei" panose="020B0503020204020204" pitchFamily="34" charset="-122"/>
                <a:cs typeface="+mn-ea"/>
                <a:sym typeface="Arial" panose="020B0604020202020204" pitchFamily="34" charset="0"/>
              </a:rPr>
              <a:t>-2</a:t>
            </a:r>
            <a:endParaRPr lang="zh-CN" altLang="en-US" sz="3600" dirty="0">
              <a:latin typeface="Arial" panose="020B0604020202020204" pitchFamily="34" charset="0"/>
              <a:ea typeface="Microsoft YaHei" panose="020B0503020204020204" pitchFamily="34" charset="-122"/>
              <a:cs typeface="+mn-ea"/>
              <a:sym typeface="Arial" panose="020B0604020202020204" pitchFamily="34" charset="0"/>
            </a:endParaRPr>
          </a:p>
        </p:txBody>
      </p:sp>
      <p:pic>
        <p:nvPicPr>
          <p:cNvPr id="2" name="图片 1"/>
          <p:cNvPicPr>
            <a:picLocks noChangeAspect="1"/>
          </p:cNvPicPr>
          <p:nvPr/>
        </p:nvPicPr>
        <p:blipFill>
          <a:blip r:embed="rId2"/>
          <a:stretch>
            <a:fillRect/>
          </a:stretch>
        </p:blipFill>
        <p:spPr>
          <a:xfrm>
            <a:off x="641442" y="968993"/>
            <a:ext cx="11021471" cy="3571429"/>
          </a:xfrm>
          <a:prstGeom prst="rect">
            <a:avLst/>
          </a:prstGeom>
        </p:spPr>
      </p:pic>
      <p:sp>
        <p:nvSpPr>
          <p:cNvPr id="7" name="文本框 6"/>
          <p:cNvSpPr txBox="1"/>
          <p:nvPr/>
        </p:nvSpPr>
        <p:spPr>
          <a:xfrm>
            <a:off x="641442" y="4793019"/>
            <a:ext cx="11223010" cy="728533"/>
          </a:xfrm>
          <a:prstGeom prst="rect">
            <a:avLst/>
          </a:prstGeom>
          <a:noFill/>
        </p:spPr>
        <p:txBody>
          <a:bodyPr wrap="square" rtlCol="0">
            <a:spAutoFit/>
          </a:bodyPr>
          <a:lstStyle/>
          <a:p>
            <a:pPr>
              <a:lnSpc>
                <a:spcPct val="120000"/>
              </a:lnSpc>
            </a:pPr>
            <a:r>
              <a:rPr lang="en-US" altLang="zh-CN" b="1" dirty="0">
                <a:latin typeface="Arial" panose="020B0604020202020204" pitchFamily="34" charset="0"/>
                <a:ea typeface="Microsoft YaHei" panose="020B0503020204020204" pitchFamily="34" charset="-122"/>
                <a:cs typeface="+mn-ea"/>
                <a:sym typeface="Arial" panose="020B0604020202020204" pitchFamily="34" charset="0"/>
              </a:rPr>
              <a:t>Setp2: </a:t>
            </a:r>
            <a:r>
              <a:rPr lang="zh-CN" altLang="en-US" b="1" dirty="0">
                <a:latin typeface="Arial" panose="020B0604020202020204" pitchFamily="34" charset="0"/>
                <a:ea typeface="Microsoft YaHei" panose="020B0503020204020204" pitchFamily="34" charset="-122"/>
                <a:cs typeface="+mn-ea"/>
                <a:sym typeface="Arial" panose="020B0604020202020204" pitchFamily="34" charset="0"/>
              </a:rPr>
              <a:t>点击“添加院系”进行院系的新增；</a:t>
            </a:r>
            <a:endParaRPr lang="en-US" altLang="zh-CN" b="1" dirty="0">
              <a:latin typeface="Arial" panose="020B0604020202020204" pitchFamily="34" charset="0"/>
              <a:ea typeface="Microsoft YaHei" panose="020B0503020204020204" pitchFamily="34" charset="-122"/>
              <a:cs typeface="+mn-ea"/>
              <a:sym typeface="Arial" panose="020B0604020202020204" pitchFamily="34" charset="0"/>
            </a:endParaRPr>
          </a:p>
          <a:p>
            <a:pPr>
              <a:lnSpc>
                <a:spcPct val="120000"/>
              </a:lnSpc>
            </a:pPr>
            <a:r>
              <a:rPr lang="en-US" altLang="zh-CN" b="1" dirty="0">
                <a:latin typeface="Arial" panose="020B0604020202020204" pitchFamily="34" charset="0"/>
                <a:ea typeface="Microsoft YaHei" panose="020B0503020204020204" pitchFamily="34" charset="-122"/>
                <a:cs typeface="+mn-ea"/>
                <a:sym typeface="Arial" panose="020B0604020202020204" pitchFamily="34" charset="0"/>
              </a:rPr>
              <a:t>Setp3</a:t>
            </a:r>
            <a:r>
              <a:rPr lang="zh-CN" altLang="en-US" b="1" dirty="0">
                <a:latin typeface="Arial" panose="020B0604020202020204" pitchFamily="34" charset="0"/>
                <a:ea typeface="Microsoft YaHei" panose="020B0503020204020204" pitchFamily="34" charset="-122"/>
                <a:cs typeface="+mn-ea"/>
                <a:sym typeface="Arial" panose="020B0604020202020204" pitchFamily="34" charset="0"/>
              </a:rPr>
              <a:t>：院系添加完成后，创建院系的人员账号，点击“</a:t>
            </a:r>
            <a:r>
              <a:rPr lang="zh-CN" altLang="en-US" b="1" dirty="0">
                <a:solidFill>
                  <a:srgbClr val="FF0000"/>
                </a:solidFill>
                <a:latin typeface="Arial" panose="020B0604020202020204" pitchFamily="34" charset="0"/>
                <a:ea typeface="Microsoft YaHei" panose="020B0503020204020204" pitchFamily="34" charset="-122"/>
                <a:cs typeface="+mn-ea"/>
                <a:sym typeface="Arial" panose="020B0604020202020204" pitchFamily="34" charset="0"/>
              </a:rPr>
              <a:t>院系用户管理</a:t>
            </a:r>
            <a:r>
              <a:rPr lang="zh-CN" altLang="en-US" b="1" dirty="0">
                <a:latin typeface="Arial" panose="020B0604020202020204" pitchFamily="34" charset="0"/>
                <a:ea typeface="Microsoft YaHei" panose="020B0503020204020204" pitchFamily="34" charset="-122"/>
                <a:cs typeface="+mn-ea"/>
                <a:sym typeface="Arial" panose="020B0604020202020204" pitchFamily="34" charset="0"/>
              </a:rPr>
              <a:t>”，进入院系人员管理页面；</a:t>
            </a:r>
            <a:endParaRPr lang="en-US" altLang="zh-CN" b="1" dirty="0">
              <a:latin typeface="Arial" panose="020B0604020202020204" pitchFamily="34" charset="0"/>
              <a:ea typeface="Microsoft YaHei"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23215413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txBox="1">
            <a:spLocks/>
          </p:cNvSpPr>
          <p:nvPr/>
        </p:nvSpPr>
        <p:spPr>
          <a:xfrm>
            <a:off x="491318" y="337831"/>
            <a:ext cx="10515600" cy="631162"/>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40000"/>
              </a:lnSpc>
            </a:pPr>
            <a:r>
              <a:rPr lang="en-US" altLang="zh-CN" sz="3600" dirty="0">
                <a:latin typeface="Arial" panose="020B0604020202020204" pitchFamily="34" charset="0"/>
                <a:ea typeface="Microsoft YaHei" panose="020B0503020204020204" pitchFamily="34" charset="-122"/>
                <a:cs typeface="+mn-ea"/>
                <a:sym typeface="Arial" panose="020B0604020202020204" pitchFamily="34" charset="0"/>
              </a:rPr>
              <a:t>2.9</a:t>
            </a:r>
            <a:r>
              <a:rPr lang="zh-CN" altLang="en-US" sz="3600" dirty="0">
                <a:latin typeface="Arial" panose="020B0604020202020204" pitchFamily="34" charset="0"/>
                <a:ea typeface="Microsoft YaHei" panose="020B0503020204020204" pitchFamily="34" charset="-122"/>
                <a:cs typeface="+mn-ea"/>
                <a:sym typeface="Arial" panose="020B0604020202020204" pitchFamily="34" charset="0"/>
              </a:rPr>
              <a:t>、创建院系人员账户</a:t>
            </a:r>
          </a:p>
        </p:txBody>
      </p:sp>
      <p:sp>
        <p:nvSpPr>
          <p:cNvPr id="7" name="文本框 6"/>
          <p:cNvSpPr txBox="1"/>
          <p:nvPr/>
        </p:nvSpPr>
        <p:spPr>
          <a:xfrm>
            <a:off x="744959" y="4775766"/>
            <a:ext cx="11223010" cy="728533"/>
          </a:xfrm>
          <a:prstGeom prst="rect">
            <a:avLst/>
          </a:prstGeom>
          <a:noFill/>
        </p:spPr>
        <p:txBody>
          <a:bodyPr wrap="square" rtlCol="0">
            <a:spAutoFit/>
          </a:bodyPr>
          <a:lstStyle/>
          <a:p>
            <a:pPr>
              <a:lnSpc>
                <a:spcPct val="120000"/>
              </a:lnSpc>
            </a:pPr>
            <a:r>
              <a:rPr lang="en-US" altLang="zh-CN" b="1" dirty="0">
                <a:latin typeface="Arial" panose="020B0604020202020204" pitchFamily="34" charset="0"/>
                <a:ea typeface="Microsoft YaHei" panose="020B0503020204020204" pitchFamily="34" charset="-122"/>
                <a:cs typeface="+mn-ea"/>
                <a:sym typeface="Arial" panose="020B0604020202020204" pitchFamily="34" charset="0"/>
              </a:rPr>
              <a:t>Setp4: </a:t>
            </a:r>
            <a:r>
              <a:rPr lang="zh-CN" altLang="en-US" b="1" dirty="0">
                <a:latin typeface="Arial" panose="020B0604020202020204" pitchFamily="34" charset="0"/>
                <a:ea typeface="Microsoft YaHei" panose="020B0503020204020204" pitchFamily="34" charset="-122"/>
                <a:cs typeface="+mn-ea"/>
                <a:sym typeface="Arial" panose="020B0604020202020204" pitchFamily="34" charset="0"/>
              </a:rPr>
              <a:t>填写登录名、密码、用户昵称等信息，确认保存；</a:t>
            </a:r>
            <a:endParaRPr lang="en-US" altLang="zh-CN" b="1" dirty="0">
              <a:latin typeface="Arial" panose="020B0604020202020204" pitchFamily="34" charset="0"/>
              <a:ea typeface="Microsoft YaHei" panose="020B0503020204020204" pitchFamily="34" charset="-122"/>
              <a:cs typeface="+mn-ea"/>
              <a:sym typeface="Arial" panose="020B0604020202020204" pitchFamily="34" charset="0"/>
            </a:endParaRPr>
          </a:p>
          <a:p>
            <a:pPr>
              <a:lnSpc>
                <a:spcPct val="120000"/>
              </a:lnSpc>
            </a:pPr>
            <a:r>
              <a:rPr lang="en-US" altLang="zh-CN" b="1" dirty="0">
                <a:latin typeface="Arial" panose="020B0604020202020204" pitchFamily="34" charset="0"/>
                <a:ea typeface="Microsoft YaHei" panose="020B0503020204020204" pitchFamily="34" charset="-122"/>
                <a:cs typeface="+mn-ea"/>
                <a:sym typeface="Arial" panose="020B0604020202020204" pitchFamily="34" charset="0"/>
              </a:rPr>
              <a:t>Setp5: </a:t>
            </a:r>
            <a:r>
              <a:rPr lang="zh-CN" altLang="en-US" b="1" dirty="0">
                <a:latin typeface="Arial" panose="020B0604020202020204" pitchFamily="34" charset="0"/>
                <a:ea typeface="Microsoft YaHei" panose="020B0503020204020204" pitchFamily="34" charset="-122"/>
                <a:cs typeface="+mn-ea"/>
                <a:sym typeface="Arial" panose="020B0604020202020204" pitchFamily="34" charset="0"/>
              </a:rPr>
              <a:t>如需修改，请点击“</a:t>
            </a:r>
            <a:r>
              <a:rPr lang="zh-CN" altLang="en-US" b="1" dirty="0">
                <a:solidFill>
                  <a:srgbClr val="FF0000"/>
                </a:solidFill>
                <a:latin typeface="Arial" panose="020B0604020202020204" pitchFamily="34" charset="0"/>
                <a:ea typeface="Microsoft YaHei" panose="020B0503020204020204" pitchFamily="34" charset="-122"/>
                <a:cs typeface="+mn-ea"/>
                <a:sym typeface="Arial" panose="020B0604020202020204" pitchFamily="34" charset="0"/>
              </a:rPr>
              <a:t>编辑</a:t>
            </a:r>
            <a:r>
              <a:rPr lang="zh-CN" altLang="en-US" b="1" dirty="0">
                <a:latin typeface="Arial" panose="020B0604020202020204" pitchFamily="34" charset="0"/>
                <a:ea typeface="Microsoft YaHei" panose="020B0503020204020204" pitchFamily="34" charset="-122"/>
                <a:cs typeface="+mn-ea"/>
                <a:sym typeface="Arial" panose="020B0604020202020204" pitchFamily="34" charset="0"/>
              </a:rPr>
              <a:t>”</a:t>
            </a:r>
            <a:endParaRPr lang="en-US" altLang="zh-CN" b="1" dirty="0">
              <a:latin typeface="Arial" panose="020B0604020202020204" pitchFamily="34" charset="0"/>
              <a:ea typeface="Microsoft YaHei" panose="020B0503020204020204" pitchFamily="34" charset="-122"/>
              <a:cs typeface="+mn-ea"/>
              <a:sym typeface="Arial" panose="020B0604020202020204" pitchFamily="34" charset="0"/>
            </a:endParaRPr>
          </a:p>
        </p:txBody>
      </p:sp>
      <p:pic>
        <p:nvPicPr>
          <p:cNvPr id="3" name="图片 2"/>
          <p:cNvPicPr>
            <a:picLocks noChangeAspect="1"/>
          </p:cNvPicPr>
          <p:nvPr/>
        </p:nvPicPr>
        <p:blipFill>
          <a:blip r:embed="rId2"/>
          <a:stretch>
            <a:fillRect/>
          </a:stretch>
        </p:blipFill>
        <p:spPr>
          <a:xfrm>
            <a:off x="827582" y="892424"/>
            <a:ext cx="10654176" cy="3790187"/>
          </a:xfrm>
          <a:prstGeom prst="rect">
            <a:avLst/>
          </a:prstGeom>
        </p:spPr>
      </p:pic>
    </p:spTree>
    <p:extLst>
      <p:ext uri="{BB962C8B-B14F-4D97-AF65-F5344CB8AC3E}">
        <p14:creationId xmlns:p14="http://schemas.microsoft.com/office/powerpoint/2010/main" val="14028037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913194" y="2852382"/>
            <a:ext cx="3452883" cy="564898"/>
          </a:xfrm>
          <a:prstGeom prst="rect">
            <a:avLst/>
          </a:prstGeom>
          <a:noFill/>
        </p:spPr>
        <p:txBody>
          <a:bodyPr wrap="square" rtlCol="0">
            <a:spAutoFit/>
          </a:bodyPr>
          <a:lstStyle/>
          <a:p>
            <a:pPr>
              <a:lnSpc>
                <a:spcPct val="120000"/>
              </a:lnSpc>
            </a:pPr>
            <a:r>
              <a:rPr lang="zh-CN" altLang="en-US" sz="2800" dirty="0">
                <a:latin typeface="Arial" panose="020B0604020202020204" pitchFamily="34" charset="0"/>
                <a:ea typeface="Microsoft YaHei" panose="020B0503020204020204" pitchFamily="34" charset="-122"/>
                <a:cs typeface="+mn-ea"/>
                <a:sym typeface="Arial" panose="020B0604020202020204" pitchFamily="34" charset="0"/>
              </a:rPr>
              <a:t>谢谢观看</a:t>
            </a:r>
          </a:p>
        </p:txBody>
      </p:sp>
    </p:spTree>
    <p:extLst>
      <p:ext uri="{BB962C8B-B14F-4D97-AF65-F5344CB8AC3E}">
        <p14:creationId xmlns:p14="http://schemas.microsoft.com/office/powerpoint/2010/main" val="3161961477"/>
      </p:ext>
    </p:extLst>
  </p:cSld>
  <p:clrMapOvr>
    <a:masterClrMapping/>
  </p:clrMapOvr>
</p:sld>
</file>

<file path=ppt/theme/theme1.xml><?xml version="1.0" encoding="utf-8"?>
<a:theme xmlns:a="http://schemas.openxmlformats.org/drawingml/2006/main" name="Office 主题">
  <a:themeElements>
    <a:clrScheme name="Office">
      <a:dk1>
        <a:srgbClr val="000000"/>
      </a:dk1>
      <a:lt1>
        <a:srgbClr val="FFFFFF"/>
      </a:lt1>
      <a:dk2>
        <a:srgbClr val="778495"/>
      </a:dk2>
      <a:lt2>
        <a:srgbClr val="F0F0F0"/>
      </a:lt2>
      <a:accent1>
        <a:srgbClr val="4276AA"/>
      </a:accent1>
      <a:accent2>
        <a:srgbClr val="178AA1"/>
      </a:accent2>
      <a:accent3>
        <a:srgbClr val="40A693"/>
      </a:accent3>
      <a:accent4>
        <a:srgbClr val="5268A5"/>
      </a:accent4>
      <a:accent5>
        <a:srgbClr val="5E5CA2"/>
      </a:accent5>
      <a:accent6>
        <a:srgbClr val="778495"/>
      </a:accent6>
      <a:hlink>
        <a:srgbClr val="4276AA"/>
      </a:hlink>
      <a:folHlink>
        <a:srgbClr val="BFBFBF"/>
      </a:folHlink>
    </a:clrScheme>
    <a:fontScheme name="eb04nrkm">
      <a:majorFont>
        <a:latin typeface="Arial" panose="020F0302020204030204"/>
        <a:ea typeface="Microsoft YaHei"/>
        <a:cs typeface=""/>
      </a:majorFont>
      <a:minorFont>
        <a:latin typeface="Arial" panose="020F0502020204030204"/>
        <a:ea typeface="Microsoft Ya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778495"/>
    </a:dk2>
    <a:lt2>
      <a:srgbClr val="F0F0F0"/>
    </a:lt2>
    <a:accent1>
      <a:srgbClr val="32C77F"/>
    </a:accent1>
    <a:accent2>
      <a:srgbClr val="177B57"/>
    </a:accent2>
    <a:accent3>
      <a:srgbClr val="B5A49F"/>
    </a:accent3>
    <a:accent4>
      <a:srgbClr val="ADC0C8"/>
    </a:accent4>
    <a:accent5>
      <a:srgbClr val="576A7D"/>
    </a:accent5>
    <a:accent6>
      <a:srgbClr val="333333"/>
    </a:accent6>
    <a:hlink>
      <a:srgbClr val="4472C4"/>
    </a:hlink>
    <a:folHlink>
      <a:srgbClr val="BFBFBF"/>
    </a:folHlink>
  </a:clrScheme>
</a:themeOverride>
</file>

<file path=ppt/theme/themeOverride2.xml><?xml version="1.0" encoding="utf-8"?>
<a:themeOverride xmlns:a="http://schemas.openxmlformats.org/drawingml/2006/main">
  <a:clrScheme name="Office">
    <a:dk1>
      <a:srgbClr val="000000"/>
    </a:dk1>
    <a:lt1>
      <a:srgbClr val="FFFFFF"/>
    </a:lt1>
    <a:dk2>
      <a:srgbClr val="778495"/>
    </a:dk2>
    <a:lt2>
      <a:srgbClr val="F0F0F0"/>
    </a:lt2>
    <a:accent1>
      <a:srgbClr val="32C77F"/>
    </a:accent1>
    <a:accent2>
      <a:srgbClr val="177B57"/>
    </a:accent2>
    <a:accent3>
      <a:srgbClr val="B5A49F"/>
    </a:accent3>
    <a:accent4>
      <a:srgbClr val="ADC0C8"/>
    </a:accent4>
    <a:accent5>
      <a:srgbClr val="576A7D"/>
    </a:accent5>
    <a:accent6>
      <a:srgbClr val="333333"/>
    </a:accent6>
    <a:hlink>
      <a:srgbClr val="4472C4"/>
    </a:hlink>
    <a:folHlink>
      <a:srgbClr val="BFBFBF"/>
    </a:folHlink>
  </a:clrScheme>
</a:themeOverride>
</file>

<file path=ppt/theme/themeOverride3.xml><?xml version="1.0" encoding="utf-8"?>
<a:themeOverride xmlns:a="http://schemas.openxmlformats.org/drawingml/2006/main">
  <a:clrScheme name="Office">
    <a:dk1>
      <a:srgbClr val="000000"/>
    </a:dk1>
    <a:lt1>
      <a:srgbClr val="FFFFFF"/>
    </a:lt1>
    <a:dk2>
      <a:srgbClr val="778495"/>
    </a:dk2>
    <a:lt2>
      <a:srgbClr val="F0F0F0"/>
    </a:lt2>
    <a:accent1>
      <a:srgbClr val="32C77F"/>
    </a:accent1>
    <a:accent2>
      <a:srgbClr val="177B57"/>
    </a:accent2>
    <a:accent3>
      <a:srgbClr val="B5A49F"/>
    </a:accent3>
    <a:accent4>
      <a:srgbClr val="ADC0C8"/>
    </a:accent4>
    <a:accent5>
      <a:srgbClr val="576A7D"/>
    </a:accent5>
    <a:accent6>
      <a:srgbClr val="333333"/>
    </a:accent6>
    <a:hlink>
      <a:srgbClr val="4472C4"/>
    </a:hlink>
    <a:folHlink>
      <a:srgbClr val="BFBFBF"/>
    </a:folHlink>
  </a:clrScheme>
</a:themeOverride>
</file>

<file path=ppt/theme/themeOverride4.xml><?xml version="1.0" encoding="utf-8"?>
<a:themeOverride xmlns:a="http://schemas.openxmlformats.org/drawingml/2006/main">
  <a:clrScheme name="Office">
    <a:dk1>
      <a:srgbClr val="000000"/>
    </a:dk1>
    <a:lt1>
      <a:srgbClr val="FFFFFF"/>
    </a:lt1>
    <a:dk2>
      <a:srgbClr val="778495"/>
    </a:dk2>
    <a:lt2>
      <a:srgbClr val="F0F0F0"/>
    </a:lt2>
    <a:accent1>
      <a:srgbClr val="32C77F"/>
    </a:accent1>
    <a:accent2>
      <a:srgbClr val="177B57"/>
    </a:accent2>
    <a:accent3>
      <a:srgbClr val="B5A49F"/>
    </a:accent3>
    <a:accent4>
      <a:srgbClr val="ADC0C8"/>
    </a:accent4>
    <a:accent5>
      <a:srgbClr val="576A7D"/>
    </a:accent5>
    <a:accent6>
      <a:srgbClr val="333333"/>
    </a:accent6>
    <a:hlink>
      <a:srgbClr val="4472C4"/>
    </a:hlink>
    <a:folHlink>
      <a:srgbClr val="BFBFBF"/>
    </a:folHlink>
  </a:clrScheme>
</a:themeOverride>
</file>

<file path=ppt/theme/themeOverride5.xml><?xml version="1.0" encoding="utf-8"?>
<a:themeOverride xmlns:a="http://schemas.openxmlformats.org/drawingml/2006/main">
  <a:clrScheme name="Office">
    <a:dk1>
      <a:srgbClr val="000000"/>
    </a:dk1>
    <a:lt1>
      <a:srgbClr val="FFFFFF"/>
    </a:lt1>
    <a:dk2>
      <a:srgbClr val="778495"/>
    </a:dk2>
    <a:lt2>
      <a:srgbClr val="F0F0F0"/>
    </a:lt2>
    <a:accent1>
      <a:srgbClr val="32C77F"/>
    </a:accent1>
    <a:accent2>
      <a:srgbClr val="177B57"/>
    </a:accent2>
    <a:accent3>
      <a:srgbClr val="B5A49F"/>
    </a:accent3>
    <a:accent4>
      <a:srgbClr val="ADC0C8"/>
    </a:accent4>
    <a:accent5>
      <a:srgbClr val="576A7D"/>
    </a:accent5>
    <a:accent6>
      <a:srgbClr val="333333"/>
    </a:accent6>
    <a:hlink>
      <a:srgbClr val="4472C4"/>
    </a:hlink>
    <a:folHlink>
      <a:srgbClr val="BFBFBF"/>
    </a:folHlink>
  </a:clrScheme>
</a:themeOverride>
</file>

<file path=ppt/theme/themeOverride6.xml><?xml version="1.0" encoding="utf-8"?>
<a:themeOverride xmlns:a="http://schemas.openxmlformats.org/drawingml/2006/main">
  <a:clrScheme name="Office">
    <a:dk1>
      <a:srgbClr val="000000"/>
    </a:dk1>
    <a:lt1>
      <a:srgbClr val="FFFFFF"/>
    </a:lt1>
    <a:dk2>
      <a:srgbClr val="778495"/>
    </a:dk2>
    <a:lt2>
      <a:srgbClr val="F0F0F0"/>
    </a:lt2>
    <a:accent1>
      <a:srgbClr val="32C77F"/>
    </a:accent1>
    <a:accent2>
      <a:srgbClr val="177B57"/>
    </a:accent2>
    <a:accent3>
      <a:srgbClr val="B5A49F"/>
    </a:accent3>
    <a:accent4>
      <a:srgbClr val="ADC0C8"/>
    </a:accent4>
    <a:accent5>
      <a:srgbClr val="576A7D"/>
    </a:accent5>
    <a:accent6>
      <a:srgbClr val="333333"/>
    </a:accent6>
    <a:hlink>
      <a:srgbClr val="4472C4"/>
    </a:hlink>
    <a:folHlink>
      <a:srgbClr val="BFBFBF"/>
    </a:folHlink>
  </a:clrScheme>
</a:themeOverride>
</file>

<file path=ppt/theme/themeOverride7.xml><?xml version="1.0" encoding="utf-8"?>
<a:themeOverride xmlns:a="http://schemas.openxmlformats.org/drawingml/2006/main">
  <a:clrScheme name="Office">
    <a:dk1>
      <a:srgbClr val="000000"/>
    </a:dk1>
    <a:lt1>
      <a:srgbClr val="FFFFFF"/>
    </a:lt1>
    <a:dk2>
      <a:srgbClr val="778495"/>
    </a:dk2>
    <a:lt2>
      <a:srgbClr val="F0F0F0"/>
    </a:lt2>
    <a:accent1>
      <a:srgbClr val="32C77F"/>
    </a:accent1>
    <a:accent2>
      <a:srgbClr val="177B57"/>
    </a:accent2>
    <a:accent3>
      <a:srgbClr val="B5A49F"/>
    </a:accent3>
    <a:accent4>
      <a:srgbClr val="ADC0C8"/>
    </a:accent4>
    <a:accent5>
      <a:srgbClr val="576A7D"/>
    </a:accent5>
    <a:accent6>
      <a:srgbClr val="333333"/>
    </a:accent6>
    <a:hlink>
      <a:srgbClr val="4472C4"/>
    </a:hlink>
    <a:folHlink>
      <a:srgbClr val="BFBFBF"/>
    </a:folHlink>
  </a:clrScheme>
</a:themeOverride>
</file>

<file path=ppt/theme/themeOverride8.xml><?xml version="1.0" encoding="utf-8"?>
<a:themeOverride xmlns:a="http://schemas.openxmlformats.org/drawingml/2006/main">
  <a:clrScheme name="Office">
    <a:dk1>
      <a:srgbClr val="000000"/>
    </a:dk1>
    <a:lt1>
      <a:srgbClr val="FFFFFF"/>
    </a:lt1>
    <a:dk2>
      <a:srgbClr val="778495"/>
    </a:dk2>
    <a:lt2>
      <a:srgbClr val="F0F0F0"/>
    </a:lt2>
    <a:accent1>
      <a:srgbClr val="32C77F"/>
    </a:accent1>
    <a:accent2>
      <a:srgbClr val="177B57"/>
    </a:accent2>
    <a:accent3>
      <a:srgbClr val="B5A49F"/>
    </a:accent3>
    <a:accent4>
      <a:srgbClr val="ADC0C8"/>
    </a:accent4>
    <a:accent5>
      <a:srgbClr val="576A7D"/>
    </a:accent5>
    <a:accent6>
      <a:srgbClr val="333333"/>
    </a:accent6>
    <a:hlink>
      <a:srgbClr val="4472C4"/>
    </a:hlink>
    <a:folHlink>
      <a:srgbClr val="BFBFBF"/>
    </a:folHlink>
  </a:clrScheme>
</a:themeOverride>
</file>

<file path=ppt/theme/themeOverride9.xml><?xml version="1.0" encoding="utf-8"?>
<a:themeOverride xmlns:a="http://schemas.openxmlformats.org/drawingml/2006/main">
  <a:clrScheme name="Office">
    <a:dk1>
      <a:srgbClr val="000000"/>
    </a:dk1>
    <a:lt1>
      <a:srgbClr val="FFFFFF"/>
    </a:lt1>
    <a:dk2>
      <a:srgbClr val="778495"/>
    </a:dk2>
    <a:lt2>
      <a:srgbClr val="F0F0F0"/>
    </a:lt2>
    <a:accent1>
      <a:srgbClr val="32C77F"/>
    </a:accent1>
    <a:accent2>
      <a:srgbClr val="177B57"/>
    </a:accent2>
    <a:accent3>
      <a:srgbClr val="B5A49F"/>
    </a:accent3>
    <a:accent4>
      <a:srgbClr val="ADC0C8"/>
    </a:accent4>
    <a:accent5>
      <a:srgbClr val="576A7D"/>
    </a:accent5>
    <a:accent6>
      <a:srgbClr val="333333"/>
    </a:accent6>
    <a:hlink>
      <a:srgbClr val="4472C4"/>
    </a:hlink>
    <a:folHlink>
      <a:srgbClr val="BFBFBF"/>
    </a:folHlink>
  </a:clrScheme>
</a:themeOverride>
</file>

<file path=ppt/theme/themeOverride10.xml><?xml version="1.0" encoding="utf-8"?>
<a:themeOverride xmlns:a="http://schemas.openxmlformats.org/drawingml/2006/main">
  <a:clrScheme name="Office">
    <a:dk1>
      <a:srgbClr val="000000"/>
    </a:dk1>
    <a:lt1>
      <a:srgbClr val="FFFFFF"/>
    </a:lt1>
    <a:dk2>
      <a:srgbClr val="778495"/>
    </a:dk2>
    <a:lt2>
      <a:srgbClr val="F0F0F0"/>
    </a:lt2>
    <a:accent1>
      <a:srgbClr val="32C77F"/>
    </a:accent1>
    <a:accent2>
      <a:srgbClr val="177B57"/>
    </a:accent2>
    <a:accent3>
      <a:srgbClr val="B5A49F"/>
    </a:accent3>
    <a:accent4>
      <a:srgbClr val="ADC0C8"/>
    </a:accent4>
    <a:accent5>
      <a:srgbClr val="576A7D"/>
    </a:accent5>
    <a:accent6>
      <a:srgbClr val="333333"/>
    </a:accent6>
    <a:hlink>
      <a:srgbClr val="4472C4"/>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623</TotalTime>
  <Words>955</Words>
  <Application>Microsoft Office PowerPoint</Application>
  <PresentationFormat>宽屏</PresentationFormat>
  <Paragraphs>72</Paragraphs>
  <Slides>20</Slides>
  <Notes>1</Notes>
  <HiddenSlides>0</HiddenSlides>
  <MMClips>0</MMClips>
  <ScaleCrop>false</ScaleCrop>
  <HeadingPairs>
    <vt:vector size="6" baseType="variant">
      <vt:variant>
        <vt:lpstr>已用的字体</vt:lpstr>
      </vt:variant>
      <vt:variant>
        <vt:i4>2</vt:i4>
      </vt:variant>
      <vt:variant>
        <vt:lpstr>主题</vt:lpstr>
      </vt:variant>
      <vt:variant>
        <vt:i4>1</vt:i4>
      </vt:variant>
      <vt:variant>
        <vt:lpstr>幻灯片标题</vt:lpstr>
      </vt:variant>
      <vt:variant>
        <vt:i4>20</vt:i4>
      </vt:variant>
    </vt:vector>
  </HeadingPairs>
  <TitlesOfParts>
    <vt:vector size="23" baseType="lpstr">
      <vt:lpstr>Arial</vt:lpstr>
      <vt:lpstr>Calibri</vt:lpstr>
      <vt:lpstr>Office 主题</vt:lpstr>
      <vt:lpstr>高校助医系统操作手册</vt:lpstr>
      <vt:lpstr>1、系统登录</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明旸法师系统操作手册</dc:title>
  <dc:creator>王维</dc:creator>
  <cp:lastModifiedBy>insurcare-001</cp:lastModifiedBy>
  <cp:revision>42</cp:revision>
  <dcterms:created xsi:type="dcterms:W3CDTF">2018-02-07T06:56:38Z</dcterms:created>
  <dcterms:modified xsi:type="dcterms:W3CDTF">2022-09-09T06:09:58Z</dcterms:modified>
</cp:coreProperties>
</file>